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3"/>
  </p:notesMasterIdLst>
  <p:sldIdLst>
    <p:sldId id="256" r:id="rId2"/>
  </p:sldIdLst>
  <p:sldSz cx="37490400" cy="438912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9A23C3F-F83F-77F3-DB46-E3A4DB2A16B7}" name="Connor OLoughlin" initials="CO" userId="cd2dd71d79f43c4e" providerId="Windows Live"/>
  <p188:author id="{E2684BD8-D7E4-5C95-D08E-C50970774228}" name="Tristy Vick-Majors" initials="TV" userId="696d8bfd786e8e90"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5266" autoAdjust="0"/>
    <p:restoredTop sz="94658"/>
  </p:normalViewPr>
  <p:slideViewPr>
    <p:cSldViewPr snapToGrid="0">
      <p:cViewPr>
        <p:scale>
          <a:sx n="40" d="100"/>
          <a:sy n="40" d="100"/>
        </p:scale>
        <p:origin x="702" y="-13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8/10/relationships/authors" Target="authors.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10.png>
</file>

<file path=ppt/media/image2.png>
</file>

<file path=ppt/media/image3.pn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7585CB-6B74-2E44-B849-0064BFE9D06A}" type="datetimeFigureOut">
              <a:rPr lang="en-US" smtClean="0"/>
              <a:t>5/30/2025</a:t>
            </a:fld>
            <a:endParaRPr lang="en-US"/>
          </a:p>
        </p:txBody>
      </p:sp>
      <p:sp>
        <p:nvSpPr>
          <p:cNvPr id="4" name="Slide Image Placeholder 3"/>
          <p:cNvSpPr>
            <a:spLocks noGrp="1" noRot="1" noChangeAspect="1"/>
          </p:cNvSpPr>
          <p:nvPr>
            <p:ph type="sldImg" idx="2"/>
          </p:nvPr>
        </p:nvSpPr>
        <p:spPr>
          <a:xfrm>
            <a:off x="2111375" y="1143000"/>
            <a:ext cx="26352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90EB55-E57A-F44F-9CCD-FD42C4AE1E65}" type="slidenum">
              <a:rPr lang="en-US" smtClean="0"/>
              <a:t>‹#›</a:t>
            </a:fld>
            <a:endParaRPr lang="en-US"/>
          </a:p>
        </p:txBody>
      </p:sp>
    </p:spTree>
    <p:extLst>
      <p:ext uri="{BB962C8B-B14F-4D97-AF65-F5344CB8AC3E}">
        <p14:creationId xmlns:p14="http://schemas.microsoft.com/office/powerpoint/2010/main" val="921529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11375" y="1143000"/>
            <a:ext cx="263525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990EB55-E57A-F44F-9CCD-FD42C4AE1E65}" type="slidenum">
              <a:rPr lang="en-US" smtClean="0"/>
              <a:t>1</a:t>
            </a:fld>
            <a:endParaRPr lang="en-US"/>
          </a:p>
        </p:txBody>
      </p:sp>
    </p:spTree>
    <p:extLst>
      <p:ext uri="{BB962C8B-B14F-4D97-AF65-F5344CB8AC3E}">
        <p14:creationId xmlns:p14="http://schemas.microsoft.com/office/powerpoint/2010/main" val="5367676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11780" y="7183123"/>
            <a:ext cx="31866840" cy="15280640"/>
          </a:xfrm>
        </p:spPr>
        <p:txBody>
          <a:bodyPr anchor="b"/>
          <a:lstStyle>
            <a:lvl1pPr algn="ctr">
              <a:defRPr sz="24600"/>
            </a:lvl1pPr>
          </a:lstStyle>
          <a:p>
            <a:r>
              <a:rPr lang="en-US"/>
              <a:t>Click to edit Master title style</a:t>
            </a:r>
            <a:endParaRPr lang="en-US" dirty="0"/>
          </a:p>
        </p:txBody>
      </p:sp>
      <p:sp>
        <p:nvSpPr>
          <p:cNvPr id="3" name="Subtitle 2"/>
          <p:cNvSpPr>
            <a:spLocks noGrp="1"/>
          </p:cNvSpPr>
          <p:nvPr>
            <p:ph type="subTitle" idx="1"/>
          </p:nvPr>
        </p:nvSpPr>
        <p:spPr>
          <a:xfrm>
            <a:off x="4686300" y="23053043"/>
            <a:ext cx="28117800" cy="10596877"/>
          </a:xfrm>
        </p:spPr>
        <p:txBody>
          <a:bodyPr/>
          <a:lstStyle>
            <a:lvl1pPr marL="0" indent="0" algn="ctr">
              <a:buNone/>
              <a:defRPr sz="9840"/>
            </a:lvl1pPr>
            <a:lvl2pPr marL="1874520" indent="0" algn="ctr">
              <a:buNone/>
              <a:defRPr sz="8200"/>
            </a:lvl2pPr>
            <a:lvl3pPr marL="3749040" indent="0" algn="ctr">
              <a:buNone/>
              <a:defRPr sz="7380"/>
            </a:lvl3pPr>
            <a:lvl4pPr marL="5623560" indent="0" algn="ctr">
              <a:buNone/>
              <a:defRPr sz="6560"/>
            </a:lvl4pPr>
            <a:lvl5pPr marL="7498080" indent="0" algn="ctr">
              <a:buNone/>
              <a:defRPr sz="6560"/>
            </a:lvl5pPr>
            <a:lvl6pPr marL="9372600" indent="0" algn="ctr">
              <a:buNone/>
              <a:defRPr sz="6560"/>
            </a:lvl6pPr>
            <a:lvl7pPr marL="11247120" indent="0" algn="ctr">
              <a:buNone/>
              <a:defRPr sz="6560"/>
            </a:lvl7pPr>
            <a:lvl8pPr marL="13121640" indent="0" algn="ctr">
              <a:buNone/>
              <a:defRPr sz="6560"/>
            </a:lvl8pPr>
            <a:lvl9pPr marL="14996160" indent="0" algn="ctr">
              <a:buNone/>
              <a:defRPr sz="65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C604BE8-4E6C-4341-B57D-7A67E52DEDFF}" type="datetimeFigureOut">
              <a:rPr lang="en-US" smtClean="0"/>
              <a:t>5/30/2025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6118054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604BE8-4E6C-4341-B57D-7A67E52DEDFF}" type="datetimeFigureOut">
              <a:rPr lang="en-US" smtClean="0"/>
              <a:t>5/30/2025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3439804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829069" y="2336800"/>
            <a:ext cx="8083868" cy="371957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577467" y="2336800"/>
            <a:ext cx="23782973"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604BE8-4E6C-4341-B57D-7A67E52DEDFF}" type="datetimeFigureOut">
              <a:rPr lang="en-US" smtClean="0"/>
              <a:t>5/30/2025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38079490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604BE8-4E6C-4341-B57D-7A67E52DEDFF}" type="datetimeFigureOut">
              <a:rPr lang="en-US" smtClean="0"/>
              <a:t>5/30/2025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5255959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57941" y="10942333"/>
            <a:ext cx="32335470" cy="18257517"/>
          </a:xfrm>
        </p:spPr>
        <p:txBody>
          <a:bodyPr anchor="b"/>
          <a:lstStyle>
            <a:lvl1pPr>
              <a:defRPr sz="24600"/>
            </a:lvl1pPr>
          </a:lstStyle>
          <a:p>
            <a:r>
              <a:rPr lang="en-US"/>
              <a:t>Click to edit Master title style</a:t>
            </a:r>
            <a:endParaRPr lang="en-US" dirty="0"/>
          </a:p>
        </p:txBody>
      </p:sp>
      <p:sp>
        <p:nvSpPr>
          <p:cNvPr id="3" name="Text Placeholder 2"/>
          <p:cNvSpPr>
            <a:spLocks noGrp="1"/>
          </p:cNvSpPr>
          <p:nvPr>
            <p:ph type="body" idx="1"/>
          </p:nvPr>
        </p:nvSpPr>
        <p:spPr>
          <a:xfrm>
            <a:off x="2557941" y="29372573"/>
            <a:ext cx="32335470" cy="9601197"/>
          </a:xfrm>
        </p:spPr>
        <p:txBody>
          <a:bodyPr/>
          <a:lstStyle>
            <a:lvl1pPr marL="0" indent="0">
              <a:buNone/>
              <a:defRPr sz="9840">
                <a:solidFill>
                  <a:schemeClr val="tx1">
                    <a:tint val="82000"/>
                  </a:schemeClr>
                </a:solidFill>
              </a:defRPr>
            </a:lvl1pPr>
            <a:lvl2pPr marL="1874520" indent="0">
              <a:buNone/>
              <a:defRPr sz="8200">
                <a:solidFill>
                  <a:schemeClr val="tx1">
                    <a:tint val="82000"/>
                  </a:schemeClr>
                </a:solidFill>
              </a:defRPr>
            </a:lvl2pPr>
            <a:lvl3pPr marL="3749040" indent="0">
              <a:buNone/>
              <a:defRPr sz="7380">
                <a:solidFill>
                  <a:schemeClr val="tx1">
                    <a:tint val="82000"/>
                  </a:schemeClr>
                </a:solidFill>
              </a:defRPr>
            </a:lvl3pPr>
            <a:lvl4pPr marL="5623560" indent="0">
              <a:buNone/>
              <a:defRPr sz="6560">
                <a:solidFill>
                  <a:schemeClr val="tx1">
                    <a:tint val="82000"/>
                  </a:schemeClr>
                </a:solidFill>
              </a:defRPr>
            </a:lvl4pPr>
            <a:lvl5pPr marL="7498080" indent="0">
              <a:buNone/>
              <a:defRPr sz="6560">
                <a:solidFill>
                  <a:schemeClr val="tx1">
                    <a:tint val="82000"/>
                  </a:schemeClr>
                </a:solidFill>
              </a:defRPr>
            </a:lvl5pPr>
            <a:lvl6pPr marL="9372600" indent="0">
              <a:buNone/>
              <a:defRPr sz="6560">
                <a:solidFill>
                  <a:schemeClr val="tx1">
                    <a:tint val="82000"/>
                  </a:schemeClr>
                </a:solidFill>
              </a:defRPr>
            </a:lvl6pPr>
            <a:lvl7pPr marL="11247120" indent="0">
              <a:buNone/>
              <a:defRPr sz="6560">
                <a:solidFill>
                  <a:schemeClr val="tx1">
                    <a:tint val="82000"/>
                  </a:schemeClr>
                </a:solidFill>
              </a:defRPr>
            </a:lvl7pPr>
            <a:lvl8pPr marL="13121640" indent="0">
              <a:buNone/>
              <a:defRPr sz="6560">
                <a:solidFill>
                  <a:schemeClr val="tx1">
                    <a:tint val="82000"/>
                  </a:schemeClr>
                </a:solidFill>
              </a:defRPr>
            </a:lvl8pPr>
            <a:lvl9pPr marL="14996160" indent="0">
              <a:buNone/>
              <a:defRPr sz="656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604BE8-4E6C-4341-B57D-7A67E52DEDFF}" type="datetimeFigureOut">
              <a:rPr lang="en-US" smtClean="0"/>
              <a:t>5/30/2025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21071636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77465" y="11684000"/>
            <a:ext cx="159334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8979515" y="11684000"/>
            <a:ext cx="159334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C604BE8-4E6C-4341-B57D-7A67E52DEDFF}" type="datetimeFigureOut">
              <a:rPr lang="en-US" smtClean="0"/>
              <a:t>5/30/2025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22840591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82348" y="2336810"/>
            <a:ext cx="32335470" cy="84836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2582352" y="10759443"/>
            <a:ext cx="15860194" cy="5273037"/>
          </a:xfrm>
        </p:spPr>
        <p:txBody>
          <a:bodyPr anchor="b"/>
          <a:lstStyle>
            <a:lvl1pPr marL="0" indent="0">
              <a:buNone/>
              <a:defRPr sz="9840" b="1"/>
            </a:lvl1pPr>
            <a:lvl2pPr marL="1874520" indent="0">
              <a:buNone/>
              <a:defRPr sz="8200" b="1"/>
            </a:lvl2pPr>
            <a:lvl3pPr marL="3749040" indent="0">
              <a:buNone/>
              <a:defRPr sz="7380" b="1"/>
            </a:lvl3pPr>
            <a:lvl4pPr marL="5623560" indent="0">
              <a:buNone/>
              <a:defRPr sz="6560" b="1"/>
            </a:lvl4pPr>
            <a:lvl5pPr marL="7498080" indent="0">
              <a:buNone/>
              <a:defRPr sz="6560" b="1"/>
            </a:lvl5pPr>
            <a:lvl6pPr marL="9372600" indent="0">
              <a:buNone/>
              <a:defRPr sz="6560" b="1"/>
            </a:lvl6pPr>
            <a:lvl7pPr marL="11247120" indent="0">
              <a:buNone/>
              <a:defRPr sz="6560" b="1"/>
            </a:lvl7pPr>
            <a:lvl8pPr marL="13121640" indent="0">
              <a:buNone/>
              <a:defRPr sz="6560" b="1"/>
            </a:lvl8pPr>
            <a:lvl9pPr marL="14996160" indent="0">
              <a:buNone/>
              <a:defRPr sz="6560" b="1"/>
            </a:lvl9pPr>
          </a:lstStyle>
          <a:p>
            <a:pPr lvl="0"/>
            <a:r>
              <a:rPr lang="en-US"/>
              <a:t>Click to edit Master text styles</a:t>
            </a:r>
          </a:p>
        </p:txBody>
      </p:sp>
      <p:sp>
        <p:nvSpPr>
          <p:cNvPr id="4" name="Content Placeholder 3"/>
          <p:cNvSpPr>
            <a:spLocks noGrp="1"/>
          </p:cNvSpPr>
          <p:nvPr>
            <p:ph sz="half" idx="2"/>
          </p:nvPr>
        </p:nvSpPr>
        <p:spPr>
          <a:xfrm>
            <a:off x="2582352" y="16032480"/>
            <a:ext cx="15860194"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8979517" y="10759443"/>
            <a:ext cx="15938303" cy="5273037"/>
          </a:xfrm>
        </p:spPr>
        <p:txBody>
          <a:bodyPr anchor="b"/>
          <a:lstStyle>
            <a:lvl1pPr marL="0" indent="0">
              <a:buNone/>
              <a:defRPr sz="9840" b="1"/>
            </a:lvl1pPr>
            <a:lvl2pPr marL="1874520" indent="0">
              <a:buNone/>
              <a:defRPr sz="8200" b="1"/>
            </a:lvl2pPr>
            <a:lvl3pPr marL="3749040" indent="0">
              <a:buNone/>
              <a:defRPr sz="7380" b="1"/>
            </a:lvl3pPr>
            <a:lvl4pPr marL="5623560" indent="0">
              <a:buNone/>
              <a:defRPr sz="6560" b="1"/>
            </a:lvl4pPr>
            <a:lvl5pPr marL="7498080" indent="0">
              <a:buNone/>
              <a:defRPr sz="6560" b="1"/>
            </a:lvl5pPr>
            <a:lvl6pPr marL="9372600" indent="0">
              <a:buNone/>
              <a:defRPr sz="6560" b="1"/>
            </a:lvl6pPr>
            <a:lvl7pPr marL="11247120" indent="0">
              <a:buNone/>
              <a:defRPr sz="6560" b="1"/>
            </a:lvl7pPr>
            <a:lvl8pPr marL="13121640" indent="0">
              <a:buNone/>
              <a:defRPr sz="6560" b="1"/>
            </a:lvl8pPr>
            <a:lvl9pPr marL="14996160" indent="0">
              <a:buNone/>
              <a:defRPr sz="6560" b="1"/>
            </a:lvl9pPr>
          </a:lstStyle>
          <a:p>
            <a:pPr lvl="0"/>
            <a:r>
              <a:rPr lang="en-US"/>
              <a:t>Click to edit Master text styles</a:t>
            </a:r>
          </a:p>
        </p:txBody>
      </p:sp>
      <p:sp>
        <p:nvSpPr>
          <p:cNvPr id="6" name="Content Placeholder 5"/>
          <p:cNvSpPr>
            <a:spLocks noGrp="1"/>
          </p:cNvSpPr>
          <p:nvPr>
            <p:ph sz="quarter" idx="4"/>
          </p:nvPr>
        </p:nvSpPr>
        <p:spPr>
          <a:xfrm>
            <a:off x="18979517" y="16032480"/>
            <a:ext cx="15938303"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C604BE8-4E6C-4341-B57D-7A67E52DEDFF}" type="datetimeFigureOut">
              <a:rPr lang="en-US" smtClean="0"/>
              <a:t>5/30/2025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29824096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C604BE8-4E6C-4341-B57D-7A67E52DEDFF}" type="datetimeFigureOut">
              <a:rPr lang="en-US" smtClean="0"/>
              <a:t>5/30/2025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8440391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C604BE8-4E6C-4341-B57D-7A67E52DEDFF}" type="datetimeFigureOut">
              <a:rPr lang="en-US" smtClean="0"/>
              <a:t>5/30/2025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4220163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2348" y="2926080"/>
            <a:ext cx="12091630" cy="10241280"/>
          </a:xfrm>
        </p:spPr>
        <p:txBody>
          <a:bodyPr anchor="b"/>
          <a:lstStyle>
            <a:lvl1pPr>
              <a:defRPr sz="13120"/>
            </a:lvl1pPr>
          </a:lstStyle>
          <a:p>
            <a:r>
              <a:rPr lang="en-US"/>
              <a:t>Click to edit Master title style</a:t>
            </a:r>
            <a:endParaRPr lang="en-US" dirty="0"/>
          </a:p>
        </p:txBody>
      </p:sp>
      <p:sp>
        <p:nvSpPr>
          <p:cNvPr id="3" name="Content Placeholder 2"/>
          <p:cNvSpPr>
            <a:spLocks noGrp="1"/>
          </p:cNvSpPr>
          <p:nvPr>
            <p:ph idx="1"/>
          </p:nvPr>
        </p:nvSpPr>
        <p:spPr>
          <a:xfrm>
            <a:off x="15938303" y="6319530"/>
            <a:ext cx="18979515" cy="31191200"/>
          </a:xfrm>
        </p:spPr>
        <p:txBody>
          <a:bodyPr/>
          <a:lstStyle>
            <a:lvl1pPr>
              <a:defRPr sz="13120"/>
            </a:lvl1pPr>
            <a:lvl2pPr>
              <a:defRPr sz="11480"/>
            </a:lvl2pPr>
            <a:lvl3pPr>
              <a:defRPr sz="9840"/>
            </a:lvl3pPr>
            <a:lvl4pPr>
              <a:defRPr sz="8200"/>
            </a:lvl4pPr>
            <a:lvl5pPr>
              <a:defRPr sz="8200"/>
            </a:lvl5pPr>
            <a:lvl6pPr>
              <a:defRPr sz="8200"/>
            </a:lvl6pPr>
            <a:lvl7pPr>
              <a:defRPr sz="8200"/>
            </a:lvl7pPr>
            <a:lvl8pPr>
              <a:defRPr sz="8200"/>
            </a:lvl8pPr>
            <a:lvl9pPr>
              <a:defRPr sz="8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2348" y="13167360"/>
            <a:ext cx="12091630" cy="24394163"/>
          </a:xfrm>
        </p:spPr>
        <p:txBody>
          <a:bodyPr/>
          <a:lstStyle>
            <a:lvl1pPr marL="0" indent="0">
              <a:buNone/>
              <a:defRPr sz="6560"/>
            </a:lvl1pPr>
            <a:lvl2pPr marL="1874520" indent="0">
              <a:buNone/>
              <a:defRPr sz="5740"/>
            </a:lvl2pPr>
            <a:lvl3pPr marL="3749040" indent="0">
              <a:buNone/>
              <a:defRPr sz="4920"/>
            </a:lvl3pPr>
            <a:lvl4pPr marL="5623560" indent="0">
              <a:buNone/>
              <a:defRPr sz="4100"/>
            </a:lvl4pPr>
            <a:lvl5pPr marL="7498080" indent="0">
              <a:buNone/>
              <a:defRPr sz="4100"/>
            </a:lvl5pPr>
            <a:lvl6pPr marL="9372600" indent="0">
              <a:buNone/>
              <a:defRPr sz="4100"/>
            </a:lvl6pPr>
            <a:lvl7pPr marL="11247120" indent="0">
              <a:buNone/>
              <a:defRPr sz="4100"/>
            </a:lvl7pPr>
            <a:lvl8pPr marL="13121640" indent="0">
              <a:buNone/>
              <a:defRPr sz="4100"/>
            </a:lvl8pPr>
            <a:lvl9pPr marL="14996160" indent="0">
              <a:buNone/>
              <a:defRPr sz="4100"/>
            </a:lvl9pPr>
          </a:lstStyle>
          <a:p>
            <a:pPr lvl="0"/>
            <a:r>
              <a:rPr lang="en-US"/>
              <a:t>Click to edit Master text styles</a:t>
            </a:r>
          </a:p>
        </p:txBody>
      </p:sp>
      <p:sp>
        <p:nvSpPr>
          <p:cNvPr id="5" name="Date Placeholder 4"/>
          <p:cNvSpPr>
            <a:spLocks noGrp="1"/>
          </p:cNvSpPr>
          <p:nvPr>
            <p:ph type="dt" sz="half" idx="10"/>
          </p:nvPr>
        </p:nvSpPr>
        <p:spPr/>
        <p:txBody>
          <a:bodyPr/>
          <a:lstStyle/>
          <a:p>
            <a:fld id="{5C604BE8-4E6C-4341-B57D-7A67E52DEDFF}" type="datetimeFigureOut">
              <a:rPr lang="en-US" smtClean="0"/>
              <a:t>5/30/2025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24051971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2348" y="2926080"/>
            <a:ext cx="12091630" cy="10241280"/>
          </a:xfrm>
        </p:spPr>
        <p:txBody>
          <a:bodyPr anchor="b"/>
          <a:lstStyle>
            <a:lvl1pPr>
              <a:defRPr sz="13120"/>
            </a:lvl1pPr>
          </a:lstStyle>
          <a:p>
            <a:r>
              <a:rPr lang="en-US"/>
              <a:t>Click to edit Master title style</a:t>
            </a:r>
            <a:endParaRPr lang="en-US" dirty="0"/>
          </a:p>
        </p:txBody>
      </p:sp>
      <p:sp>
        <p:nvSpPr>
          <p:cNvPr id="3" name="Picture Placeholder 2"/>
          <p:cNvSpPr>
            <a:spLocks noGrp="1" noChangeAspect="1"/>
          </p:cNvSpPr>
          <p:nvPr>
            <p:ph type="pic" idx="1"/>
          </p:nvPr>
        </p:nvSpPr>
        <p:spPr>
          <a:xfrm>
            <a:off x="15938303" y="6319530"/>
            <a:ext cx="18979515" cy="31191200"/>
          </a:xfrm>
        </p:spPr>
        <p:txBody>
          <a:bodyPr anchor="t"/>
          <a:lstStyle>
            <a:lvl1pPr marL="0" indent="0">
              <a:buNone/>
              <a:defRPr sz="13120"/>
            </a:lvl1pPr>
            <a:lvl2pPr marL="1874520" indent="0">
              <a:buNone/>
              <a:defRPr sz="11480"/>
            </a:lvl2pPr>
            <a:lvl3pPr marL="3749040" indent="0">
              <a:buNone/>
              <a:defRPr sz="9840"/>
            </a:lvl3pPr>
            <a:lvl4pPr marL="5623560" indent="0">
              <a:buNone/>
              <a:defRPr sz="8200"/>
            </a:lvl4pPr>
            <a:lvl5pPr marL="7498080" indent="0">
              <a:buNone/>
              <a:defRPr sz="8200"/>
            </a:lvl5pPr>
            <a:lvl6pPr marL="9372600" indent="0">
              <a:buNone/>
              <a:defRPr sz="8200"/>
            </a:lvl6pPr>
            <a:lvl7pPr marL="11247120" indent="0">
              <a:buNone/>
              <a:defRPr sz="8200"/>
            </a:lvl7pPr>
            <a:lvl8pPr marL="13121640" indent="0">
              <a:buNone/>
              <a:defRPr sz="8200"/>
            </a:lvl8pPr>
            <a:lvl9pPr marL="14996160" indent="0">
              <a:buNone/>
              <a:defRPr sz="8200"/>
            </a:lvl9pPr>
          </a:lstStyle>
          <a:p>
            <a:r>
              <a:rPr lang="en-US"/>
              <a:t>Click icon to add picture</a:t>
            </a:r>
            <a:endParaRPr lang="en-US" dirty="0"/>
          </a:p>
        </p:txBody>
      </p:sp>
      <p:sp>
        <p:nvSpPr>
          <p:cNvPr id="4" name="Text Placeholder 3"/>
          <p:cNvSpPr>
            <a:spLocks noGrp="1"/>
          </p:cNvSpPr>
          <p:nvPr>
            <p:ph type="body" sz="half" idx="2"/>
          </p:nvPr>
        </p:nvSpPr>
        <p:spPr>
          <a:xfrm>
            <a:off x="2582348" y="13167360"/>
            <a:ext cx="12091630" cy="24394163"/>
          </a:xfrm>
        </p:spPr>
        <p:txBody>
          <a:bodyPr/>
          <a:lstStyle>
            <a:lvl1pPr marL="0" indent="0">
              <a:buNone/>
              <a:defRPr sz="6560"/>
            </a:lvl1pPr>
            <a:lvl2pPr marL="1874520" indent="0">
              <a:buNone/>
              <a:defRPr sz="5740"/>
            </a:lvl2pPr>
            <a:lvl3pPr marL="3749040" indent="0">
              <a:buNone/>
              <a:defRPr sz="4920"/>
            </a:lvl3pPr>
            <a:lvl4pPr marL="5623560" indent="0">
              <a:buNone/>
              <a:defRPr sz="4100"/>
            </a:lvl4pPr>
            <a:lvl5pPr marL="7498080" indent="0">
              <a:buNone/>
              <a:defRPr sz="4100"/>
            </a:lvl5pPr>
            <a:lvl6pPr marL="9372600" indent="0">
              <a:buNone/>
              <a:defRPr sz="4100"/>
            </a:lvl6pPr>
            <a:lvl7pPr marL="11247120" indent="0">
              <a:buNone/>
              <a:defRPr sz="4100"/>
            </a:lvl7pPr>
            <a:lvl8pPr marL="13121640" indent="0">
              <a:buNone/>
              <a:defRPr sz="4100"/>
            </a:lvl8pPr>
            <a:lvl9pPr marL="14996160" indent="0">
              <a:buNone/>
              <a:defRPr sz="4100"/>
            </a:lvl9pPr>
          </a:lstStyle>
          <a:p>
            <a:pPr lvl="0"/>
            <a:r>
              <a:rPr lang="en-US"/>
              <a:t>Click to edit Master text styles</a:t>
            </a:r>
          </a:p>
        </p:txBody>
      </p:sp>
      <p:sp>
        <p:nvSpPr>
          <p:cNvPr id="5" name="Date Placeholder 4"/>
          <p:cNvSpPr>
            <a:spLocks noGrp="1"/>
          </p:cNvSpPr>
          <p:nvPr>
            <p:ph type="dt" sz="half" idx="10"/>
          </p:nvPr>
        </p:nvSpPr>
        <p:spPr/>
        <p:txBody>
          <a:bodyPr/>
          <a:lstStyle/>
          <a:p>
            <a:fld id="{5C604BE8-4E6C-4341-B57D-7A67E52DEDFF}" type="datetimeFigureOut">
              <a:rPr lang="en-US" smtClean="0"/>
              <a:t>5/30/2025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40977353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77465" y="2336810"/>
            <a:ext cx="32335470" cy="848360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577465" y="11684000"/>
            <a:ext cx="3233547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577465" y="40680650"/>
            <a:ext cx="8435340" cy="2336800"/>
          </a:xfrm>
          <a:prstGeom prst="rect">
            <a:avLst/>
          </a:prstGeom>
        </p:spPr>
        <p:txBody>
          <a:bodyPr vert="horz" lIns="91440" tIns="45720" rIns="91440" bIns="45720" rtlCol="0" anchor="ctr"/>
          <a:lstStyle>
            <a:lvl1pPr algn="l">
              <a:defRPr sz="4920">
                <a:solidFill>
                  <a:schemeClr val="tx1">
                    <a:tint val="82000"/>
                  </a:schemeClr>
                </a:solidFill>
              </a:defRPr>
            </a:lvl1pPr>
          </a:lstStyle>
          <a:p>
            <a:fld id="{5C604BE8-4E6C-4341-B57D-7A67E52DEDFF}" type="datetimeFigureOut">
              <a:rPr lang="en-US" smtClean="0"/>
              <a:t>5/30/2025</a:t>
            </a:fld>
            <a:endParaRPr lang="en-US"/>
          </a:p>
        </p:txBody>
      </p:sp>
      <p:sp>
        <p:nvSpPr>
          <p:cNvPr id="5" name="Footer Placeholder 4"/>
          <p:cNvSpPr>
            <a:spLocks noGrp="1"/>
          </p:cNvSpPr>
          <p:nvPr>
            <p:ph type="ftr" sz="quarter" idx="3"/>
          </p:nvPr>
        </p:nvSpPr>
        <p:spPr>
          <a:xfrm>
            <a:off x="12418695" y="40680650"/>
            <a:ext cx="12653010" cy="2336800"/>
          </a:xfrm>
          <a:prstGeom prst="rect">
            <a:avLst/>
          </a:prstGeom>
        </p:spPr>
        <p:txBody>
          <a:bodyPr vert="horz" lIns="91440" tIns="45720" rIns="91440" bIns="45720" rtlCol="0" anchor="ctr"/>
          <a:lstStyle>
            <a:lvl1pPr algn="ctr">
              <a:defRPr sz="492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26477595" y="40680650"/>
            <a:ext cx="8435340" cy="2336800"/>
          </a:xfrm>
          <a:prstGeom prst="rect">
            <a:avLst/>
          </a:prstGeom>
        </p:spPr>
        <p:txBody>
          <a:bodyPr vert="horz" lIns="91440" tIns="45720" rIns="91440" bIns="45720" rtlCol="0" anchor="ctr"/>
          <a:lstStyle>
            <a:lvl1pPr algn="r">
              <a:defRPr sz="4920">
                <a:solidFill>
                  <a:schemeClr val="tx1">
                    <a:tint val="82000"/>
                  </a:schemeClr>
                </a:solidFill>
              </a:defRPr>
            </a:lvl1pPr>
          </a:lstStyle>
          <a:p>
            <a:fld id="{041110C1-BA6A-48A4-9DF7-3DBD5CF3DBF2}" type="slidenum">
              <a:rPr lang="en-US" smtClean="0"/>
              <a:t>‹#›</a:t>
            </a:fld>
            <a:endParaRPr lang="en-US"/>
          </a:p>
        </p:txBody>
      </p:sp>
    </p:spTree>
    <p:extLst>
      <p:ext uri="{BB962C8B-B14F-4D97-AF65-F5344CB8AC3E}">
        <p14:creationId xmlns:p14="http://schemas.microsoft.com/office/powerpoint/2010/main" val="3960069933"/>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3749040" rtl="0" eaLnBrk="1" latinLnBrk="0" hangingPunct="1">
        <a:lnSpc>
          <a:spcPct val="90000"/>
        </a:lnSpc>
        <a:spcBef>
          <a:spcPct val="0"/>
        </a:spcBef>
        <a:buNone/>
        <a:defRPr sz="18040" kern="1200">
          <a:solidFill>
            <a:schemeClr val="tx1"/>
          </a:solidFill>
          <a:latin typeface="+mj-lt"/>
          <a:ea typeface="+mj-ea"/>
          <a:cs typeface="+mj-cs"/>
        </a:defRPr>
      </a:lvl1pPr>
    </p:titleStyle>
    <p:bodyStyle>
      <a:lvl1pPr marL="937260" indent="-937260" algn="l" defTabSz="3749040" rtl="0" eaLnBrk="1" latinLnBrk="0" hangingPunct="1">
        <a:lnSpc>
          <a:spcPct val="90000"/>
        </a:lnSpc>
        <a:spcBef>
          <a:spcPts val="4100"/>
        </a:spcBef>
        <a:buFont typeface="Arial" panose="020B0604020202020204" pitchFamily="34" charset="0"/>
        <a:buChar char="•"/>
        <a:defRPr sz="11480" kern="1200">
          <a:solidFill>
            <a:schemeClr val="tx1"/>
          </a:solidFill>
          <a:latin typeface="+mn-lt"/>
          <a:ea typeface="+mn-ea"/>
          <a:cs typeface="+mn-cs"/>
        </a:defRPr>
      </a:lvl1pPr>
      <a:lvl2pPr marL="2811780" indent="-937260" algn="l" defTabSz="3749040" rtl="0" eaLnBrk="1" latinLnBrk="0" hangingPunct="1">
        <a:lnSpc>
          <a:spcPct val="90000"/>
        </a:lnSpc>
        <a:spcBef>
          <a:spcPts val="2050"/>
        </a:spcBef>
        <a:buFont typeface="Arial" panose="020B0604020202020204" pitchFamily="34" charset="0"/>
        <a:buChar char="•"/>
        <a:defRPr sz="9840" kern="1200">
          <a:solidFill>
            <a:schemeClr val="tx1"/>
          </a:solidFill>
          <a:latin typeface="+mn-lt"/>
          <a:ea typeface="+mn-ea"/>
          <a:cs typeface="+mn-cs"/>
        </a:defRPr>
      </a:lvl2pPr>
      <a:lvl3pPr marL="4686300" indent="-937260" algn="l" defTabSz="3749040" rtl="0" eaLnBrk="1" latinLnBrk="0" hangingPunct="1">
        <a:lnSpc>
          <a:spcPct val="90000"/>
        </a:lnSpc>
        <a:spcBef>
          <a:spcPts val="2050"/>
        </a:spcBef>
        <a:buFont typeface="Arial" panose="020B0604020202020204" pitchFamily="34" charset="0"/>
        <a:buChar char="•"/>
        <a:defRPr sz="8200" kern="1200">
          <a:solidFill>
            <a:schemeClr val="tx1"/>
          </a:solidFill>
          <a:latin typeface="+mn-lt"/>
          <a:ea typeface="+mn-ea"/>
          <a:cs typeface="+mn-cs"/>
        </a:defRPr>
      </a:lvl3pPr>
      <a:lvl4pPr marL="6560820" indent="-937260" algn="l" defTabSz="3749040" rtl="0" eaLnBrk="1" latinLnBrk="0" hangingPunct="1">
        <a:lnSpc>
          <a:spcPct val="90000"/>
        </a:lnSpc>
        <a:spcBef>
          <a:spcPts val="2050"/>
        </a:spcBef>
        <a:buFont typeface="Arial" panose="020B0604020202020204" pitchFamily="34" charset="0"/>
        <a:buChar char="•"/>
        <a:defRPr sz="7380" kern="1200">
          <a:solidFill>
            <a:schemeClr val="tx1"/>
          </a:solidFill>
          <a:latin typeface="+mn-lt"/>
          <a:ea typeface="+mn-ea"/>
          <a:cs typeface="+mn-cs"/>
        </a:defRPr>
      </a:lvl4pPr>
      <a:lvl5pPr marL="8435340" indent="-937260" algn="l" defTabSz="3749040" rtl="0" eaLnBrk="1" latinLnBrk="0" hangingPunct="1">
        <a:lnSpc>
          <a:spcPct val="90000"/>
        </a:lnSpc>
        <a:spcBef>
          <a:spcPts val="2050"/>
        </a:spcBef>
        <a:buFont typeface="Arial" panose="020B0604020202020204" pitchFamily="34" charset="0"/>
        <a:buChar char="•"/>
        <a:defRPr sz="7380" kern="1200">
          <a:solidFill>
            <a:schemeClr val="tx1"/>
          </a:solidFill>
          <a:latin typeface="+mn-lt"/>
          <a:ea typeface="+mn-ea"/>
          <a:cs typeface="+mn-cs"/>
        </a:defRPr>
      </a:lvl5pPr>
      <a:lvl6pPr marL="10309860" indent="-937260" algn="l" defTabSz="3749040" rtl="0" eaLnBrk="1" latinLnBrk="0" hangingPunct="1">
        <a:lnSpc>
          <a:spcPct val="90000"/>
        </a:lnSpc>
        <a:spcBef>
          <a:spcPts val="2050"/>
        </a:spcBef>
        <a:buFont typeface="Arial" panose="020B0604020202020204" pitchFamily="34" charset="0"/>
        <a:buChar char="•"/>
        <a:defRPr sz="7380" kern="1200">
          <a:solidFill>
            <a:schemeClr val="tx1"/>
          </a:solidFill>
          <a:latin typeface="+mn-lt"/>
          <a:ea typeface="+mn-ea"/>
          <a:cs typeface="+mn-cs"/>
        </a:defRPr>
      </a:lvl6pPr>
      <a:lvl7pPr marL="12184380" indent="-937260" algn="l" defTabSz="3749040" rtl="0" eaLnBrk="1" latinLnBrk="0" hangingPunct="1">
        <a:lnSpc>
          <a:spcPct val="90000"/>
        </a:lnSpc>
        <a:spcBef>
          <a:spcPts val="2050"/>
        </a:spcBef>
        <a:buFont typeface="Arial" panose="020B0604020202020204" pitchFamily="34" charset="0"/>
        <a:buChar char="•"/>
        <a:defRPr sz="7380" kern="1200">
          <a:solidFill>
            <a:schemeClr val="tx1"/>
          </a:solidFill>
          <a:latin typeface="+mn-lt"/>
          <a:ea typeface="+mn-ea"/>
          <a:cs typeface="+mn-cs"/>
        </a:defRPr>
      </a:lvl7pPr>
      <a:lvl8pPr marL="14058900" indent="-937260" algn="l" defTabSz="3749040" rtl="0" eaLnBrk="1" latinLnBrk="0" hangingPunct="1">
        <a:lnSpc>
          <a:spcPct val="90000"/>
        </a:lnSpc>
        <a:spcBef>
          <a:spcPts val="2050"/>
        </a:spcBef>
        <a:buFont typeface="Arial" panose="020B0604020202020204" pitchFamily="34" charset="0"/>
        <a:buChar char="•"/>
        <a:defRPr sz="7380" kern="1200">
          <a:solidFill>
            <a:schemeClr val="tx1"/>
          </a:solidFill>
          <a:latin typeface="+mn-lt"/>
          <a:ea typeface="+mn-ea"/>
          <a:cs typeface="+mn-cs"/>
        </a:defRPr>
      </a:lvl8pPr>
      <a:lvl9pPr marL="15933420" indent="-937260" algn="l" defTabSz="3749040" rtl="0" eaLnBrk="1" latinLnBrk="0" hangingPunct="1">
        <a:lnSpc>
          <a:spcPct val="90000"/>
        </a:lnSpc>
        <a:spcBef>
          <a:spcPts val="2050"/>
        </a:spcBef>
        <a:buFont typeface="Arial" panose="020B0604020202020204" pitchFamily="34" charset="0"/>
        <a:buChar char="•"/>
        <a:defRPr sz="7380" kern="1200">
          <a:solidFill>
            <a:schemeClr val="tx1"/>
          </a:solidFill>
          <a:latin typeface="+mn-lt"/>
          <a:ea typeface="+mn-ea"/>
          <a:cs typeface="+mn-cs"/>
        </a:defRPr>
      </a:lvl9pPr>
    </p:bodyStyle>
    <p:otherStyle>
      <a:defPPr>
        <a:defRPr lang="en-US"/>
      </a:defPPr>
      <a:lvl1pPr marL="0" algn="l" defTabSz="3749040" rtl="0" eaLnBrk="1" latinLnBrk="0" hangingPunct="1">
        <a:defRPr sz="7380" kern="1200">
          <a:solidFill>
            <a:schemeClr val="tx1"/>
          </a:solidFill>
          <a:latin typeface="+mn-lt"/>
          <a:ea typeface="+mn-ea"/>
          <a:cs typeface="+mn-cs"/>
        </a:defRPr>
      </a:lvl1pPr>
      <a:lvl2pPr marL="1874520" algn="l" defTabSz="3749040" rtl="0" eaLnBrk="1" latinLnBrk="0" hangingPunct="1">
        <a:defRPr sz="7380" kern="1200">
          <a:solidFill>
            <a:schemeClr val="tx1"/>
          </a:solidFill>
          <a:latin typeface="+mn-lt"/>
          <a:ea typeface="+mn-ea"/>
          <a:cs typeface="+mn-cs"/>
        </a:defRPr>
      </a:lvl2pPr>
      <a:lvl3pPr marL="3749040" algn="l" defTabSz="3749040" rtl="0" eaLnBrk="1" latinLnBrk="0" hangingPunct="1">
        <a:defRPr sz="7380" kern="1200">
          <a:solidFill>
            <a:schemeClr val="tx1"/>
          </a:solidFill>
          <a:latin typeface="+mn-lt"/>
          <a:ea typeface="+mn-ea"/>
          <a:cs typeface="+mn-cs"/>
        </a:defRPr>
      </a:lvl3pPr>
      <a:lvl4pPr marL="5623560" algn="l" defTabSz="3749040" rtl="0" eaLnBrk="1" latinLnBrk="0" hangingPunct="1">
        <a:defRPr sz="7380" kern="1200">
          <a:solidFill>
            <a:schemeClr val="tx1"/>
          </a:solidFill>
          <a:latin typeface="+mn-lt"/>
          <a:ea typeface="+mn-ea"/>
          <a:cs typeface="+mn-cs"/>
        </a:defRPr>
      </a:lvl4pPr>
      <a:lvl5pPr marL="7498080" algn="l" defTabSz="3749040" rtl="0" eaLnBrk="1" latinLnBrk="0" hangingPunct="1">
        <a:defRPr sz="7380" kern="1200">
          <a:solidFill>
            <a:schemeClr val="tx1"/>
          </a:solidFill>
          <a:latin typeface="+mn-lt"/>
          <a:ea typeface="+mn-ea"/>
          <a:cs typeface="+mn-cs"/>
        </a:defRPr>
      </a:lvl5pPr>
      <a:lvl6pPr marL="9372600" algn="l" defTabSz="3749040" rtl="0" eaLnBrk="1" latinLnBrk="0" hangingPunct="1">
        <a:defRPr sz="7380" kern="1200">
          <a:solidFill>
            <a:schemeClr val="tx1"/>
          </a:solidFill>
          <a:latin typeface="+mn-lt"/>
          <a:ea typeface="+mn-ea"/>
          <a:cs typeface="+mn-cs"/>
        </a:defRPr>
      </a:lvl6pPr>
      <a:lvl7pPr marL="11247120" algn="l" defTabSz="3749040" rtl="0" eaLnBrk="1" latinLnBrk="0" hangingPunct="1">
        <a:defRPr sz="7380" kern="1200">
          <a:solidFill>
            <a:schemeClr val="tx1"/>
          </a:solidFill>
          <a:latin typeface="+mn-lt"/>
          <a:ea typeface="+mn-ea"/>
          <a:cs typeface="+mn-cs"/>
        </a:defRPr>
      </a:lvl7pPr>
      <a:lvl8pPr marL="13121640" algn="l" defTabSz="3749040" rtl="0" eaLnBrk="1" latinLnBrk="0" hangingPunct="1">
        <a:defRPr sz="7380" kern="1200">
          <a:solidFill>
            <a:schemeClr val="tx1"/>
          </a:solidFill>
          <a:latin typeface="+mn-lt"/>
          <a:ea typeface="+mn-ea"/>
          <a:cs typeface="+mn-cs"/>
        </a:defRPr>
      </a:lvl8pPr>
      <a:lvl9pPr marL="14996160" algn="l" defTabSz="3749040" rtl="0" eaLnBrk="1" latinLnBrk="0" hangingPunct="1">
        <a:defRPr sz="73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tiff"/><Relationship Id="rId13" Type="http://schemas.openxmlformats.org/officeDocument/2006/relationships/image" Target="../media/image9.tiff"/><Relationship Id="rId3" Type="http://schemas.openxmlformats.org/officeDocument/2006/relationships/image" Target="../media/image1.jpg"/><Relationship Id="rId7" Type="http://schemas.openxmlformats.org/officeDocument/2006/relationships/hyperlink" Target="https://doi.org/10.1073/pnas.2114840118" TargetMode="External"/><Relationship Id="rId12" Type="http://schemas.openxmlformats.org/officeDocument/2006/relationships/image" Target="../media/image8.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doi.org/10.1029/2021JG006247" TargetMode="External"/><Relationship Id="rId11" Type="http://schemas.openxmlformats.org/officeDocument/2006/relationships/image" Target="../media/image7.tiff"/><Relationship Id="rId5" Type="http://schemas.openxmlformats.org/officeDocument/2006/relationships/image" Target="../media/image3.png"/><Relationship Id="rId10" Type="http://schemas.openxmlformats.org/officeDocument/2006/relationships/image" Target="../media/image6.tiff"/><Relationship Id="rId4" Type="http://schemas.openxmlformats.org/officeDocument/2006/relationships/image" Target="../media/image2.png"/><Relationship Id="rId9" Type="http://schemas.openxmlformats.org/officeDocument/2006/relationships/image" Target="../media/image5.tiff"/><Relationship Id="rId1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23000">
              <a:schemeClr val="accent1">
                <a:lumMod val="5000"/>
                <a:lumOff val="95000"/>
              </a:schemeClr>
            </a:gs>
            <a:gs pos="0">
              <a:srgbClr val="FFFFFF"/>
            </a:gs>
            <a:gs pos="96330">
              <a:schemeClr val="accent1">
                <a:lumMod val="75000"/>
              </a:schemeClr>
            </a:gs>
            <a:gs pos="58000">
              <a:schemeClr val="accent1">
                <a:lumMod val="45000"/>
                <a:lumOff val="55000"/>
              </a:schemeClr>
            </a:gs>
            <a:gs pos="48000">
              <a:schemeClr val="accent1">
                <a:lumMod val="45000"/>
                <a:lumOff val="55000"/>
              </a:schemeClr>
            </a:gs>
            <a:gs pos="38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8350860-AF1B-4889-26DC-4B7BF5BAD5C6}"/>
              </a:ext>
            </a:extLst>
          </p:cNvPr>
          <p:cNvSpPr/>
          <p:nvPr/>
        </p:nvSpPr>
        <p:spPr>
          <a:xfrm>
            <a:off x="0" y="1132821"/>
            <a:ext cx="37490400" cy="3447079"/>
          </a:xfrm>
          <a:prstGeom prst="rect">
            <a:avLst/>
          </a:prstGeom>
          <a:noFill/>
          <a:ln>
            <a:no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spcAft>
                <a:spcPts val="684"/>
              </a:spcAft>
            </a:pPr>
            <a:r>
              <a:rPr lang="en-US" sz="6832" b="1" dirty="0">
                <a:solidFill>
                  <a:srgbClr val="000000"/>
                </a:solidFill>
                <a:latin typeface="Aptos" panose="020B0004020202020204" pitchFamily="34" charset="0"/>
              </a:rPr>
              <a:t>Seasonal Variation in Microbial Community Dynamics and Organic Matter in the Great Lakes </a:t>
            </a:r>
          </a:p>
          <a:p>
            <a:pPr algn="ctr">
              <a:lnSpc>
                <a:spcPct val="150000"/>
              </a:lnSpc>
              <a:spcAft>
                <a:spcPts val="684"/>
              </a:spcAft>
            </a:pPr>
            <a:endParaRPr lang="en-US" sz="3416" dirty="0">
              <a:solidFill>
                <a:srgbClr val="000000"/>
              </a:solidFill>
              <a:latin typeface="Aptos" panose="020B0004020202020204" pitchFamily="34" charset="0"/>
            </a:endParaRPr>
          </a:p>
          <a:p>
            <a:pPr algn="ctr">
              <a:lnSpc>
                <a:spcPct val="150000"/>
              </a:lnSpc>
              <a:spcAft>
                <a:spcPts val="684"/>
              </a:spcAft>
            </a:pPr>
            <a:r>
              <a:rPr lang="en-US" sz="3416" dirty="0">
                <a:solidFill>
                  <a:srgbClr val="000000"/>
                </a:solidFill>
                <a:latin typeface="Aptos" panose="020B0004020202020204" pitchFamily="34" charset="0"/>
              </a:rPr>
              <a:t>Connor O’Loughlin</a:t>
            </a:r>
            <a:r>
              <a:rPr lang="en-US" sz="3416" baseline="30000" dirty="0">
                <a:solidFill>
                  <a:srgbClr val="000000"/>
                </a:solidFill>
                <a:latin typeface="Aptos" panose="020B0004020202020204" pitchFamily="34" charset="0"/>
              </a:rPr>
              <a:t>1</a:t>
            </a:r>
            <a:r>
              <a:rPr lang="en-US" sz="3416" dirty="0">
                <a:solidFill>
                  <a:srgbClr val="000000"/>
                </a:solidFill>
                <a:latin typeface="Aptos" panose="020B0004020202020204" pitchFamily="34" charset="0"/>
              </a:rPr>
              <a:t>, Gord Paterson</a:t>
            </a:r>
            <a:r>
              <a:rPr lang="en-US" sz="3416" baseline="30000" dirty="0">
                <a:solidFill>
                  <a:srgbClr val="000000"/>
                </a:solidFill>
                <a:latin typeface="Aptos" panose="020B0004020202020204" pitchFamily="34" charset="0"/>
              </a:rPr>
              <a:t>1</a:t>
            </a:r>
            <a:r>
              <a:rPr lang="en-US" sz="3416" dirty="0">
                <a:solidFill>
                  <a:srgbClr val="000000"/>
                </a:solidFill>
                <a:latin typeface="Aptos" panose="020B0004020202020204" pitchFamily="34" charset="0"/>
              </a:rPr>
              <a:t>, Nicole Wagner</a:t>
            </a:r>
            <a:r>
              <a:rPr lang="en-US" sz="3416" baseline="30000" dirty="0">
                <a:solidFill>
                  <a:srgbClr val="000000"/>
                </a:solidFill>
                <a:latin typeface="Aptos" panose="020B0004020202020204" pitchFamily="34" charset="0"/>
              </a:rPr>
              <a:t>2</a:t>
            </a:r>
            <a:r>
              <a:rPr lang="en-US" sz="3416" dirty="0">
                <a:solidFill>
                  <a:srgbClr val="000000"/>
                </a:solidFill>
                <a:latin typeface="Aptos" panose="020B0004020202020204" pitchFamily="34" charset="0"/>
              </a:rPr>
              <a:t>, Hunter Carrick</a:t>
            </a:r>
            <a:r>
              <a:rPr lang="en-US" sz="3416" baseline="30000" dirty="0">
                <a:solidFill>
                  <a:srgbClr val="000000"/>
                </a:solidFill>
                <a:latin typeface="Aptos" panose="020B0004020202020204" pitchFamily="34" charset="0"/>
              </a:rPr>
              <a:t>3</a:t>
            </a:r>
            <a:r>
              <a:rPr lang="en-US" sz="3416" dirty="0">
                <a:solidFill>
                  <a:srgbClr val="000000"/>
                </a:solidFill>
                <a:latin typeface="Aptos" panose="020B0004020202020204" pitchFamily="34" charset="0"/>
              </a:rPr>
              <a:t>, Jonathan Doubek</a:t>
            </a:r>
            <a:r>
              <a:rPr lang="en-US" sz="3416" baseline="30000" dirty="0">
                <a:solidFill>
                  <a:srgbClr val="000000"/>
                </a:solidFill>
                <a:latin typeface="Aptos" panose="020B0004020202020204" pitchFamily="34" charset="0"/>
              </a:rPr>
              <a:t>4</a:t>
            </a:r>
            <a:r>
              <a:rPr lang="en-US" sz="3416" dirty="0">
                <a:solidFill>
                  <a:srgbClr val="000000"/>
                </a:solidFill>
                <a:latin typeface="Aptos" panose="020B0004020202020204" pitchFamily="34" charset="0"/>
              </a:rPr>
              <a:t>, Donald Uzarski</a:t>
            </a:r>
            <a:r>
              <a:rPr lang="en-US" sz="3416" baseline="30000" dirty="0">
                <a:solidFill>
                  <a:srgbClr val="000000"/>
                </a:solidFill>
                <a:latin typeface="Aptos" panose="020B0004020202020204" pitchFamily="34" charset="0"/>
              </a:rPr>
              <a:t>3</a:t>
            </a:r>
            <a:r>
              <a:rPr lang="en-US" sz="3416" dirty="0">
                <a:solidFill>
                  <a:srgbClr val="000000"/>
                </a:solidFill>
                <a:latin typeface="Aptos" panose="020B0004020202020204" pitchFamily="34" charset="0"/>
              </a:rPr>
              <a:t>, Trista J. Vick-Majors</a:t>
            </a:r>
            <a:r>
              <a:rPr lang="en-US" sz="3416" baseline="30000" dirty="0">
                <a:solidFill>
                  <a:srgbClr val="000000"/>
                </a:solidFill>
                <a:latin typeface="Aptos" panose="020B0004020202020204" pitchFamily="34" charset="0"/>
              </a:rPr>
              <a:t>1</a:t>
            </a:r>
            <a:r>
              <a:rPr lang="en-US" sz="3416" dirty="0">
                <a:solidFill>
                  <a:srgbClr val="000000"/>
                </a:solidFill>
                <a:latin typeface="Aptos" panose="020B0004020202020204" pitchFamily="34" charset="0"/>
              </a:rPr>
              <a:t>, with the Winter Grab Network</a:t>
            </a:r>
          </a:p>
          <a:p>
            <a:pPr algn="ctr">
              <a:lnSpc>
                <a:spcPct val="150000"/>
              </a:lnSpc>
              <a:spcAft>
                <a:spcPts val="684"/>
              </a:spcAft>
            </a:pPr>
            <a:r>
              <a:rPr lang="en-US" sz="3416" baseline="30000" dirty="0">
                <a:solidFill>
                  <a:srgbClr val="000000"/>
                </a:solidFill>
                <a:latin typeface="Aptos" panose="020B0004020202020204" pitchFamily="34" charset="0"/>
              </a:rPr>
              <a:t>1</a:t>
            </a:r>
            <a:r>
              <a:rPr lang="en-US" sz="3416" dirty="0">
                <a:solidFill>
                  <a:srgbClr val="000000"/>
                </a:solidFill>
                <a:latin typeface="Aptos" panose="020B0004020202020204" pitchFamily="34" charset="0"/>
              </a:rPr>
              <a:t>Michigan Technological University, </a:t>
            </a:r>
            <a:r>
              <a:rPr lang="en-US" sz="3416" baseline="30000" dirty="0">
                <a:solidFill>
                  <a:srgbClr val="000000"/>
                </a:solidFill>
                <a:latin typeface="Aptos" panose="020B0004020202020204" pitchFamily="34" charset="0"/>
              </a:rPr>
              <a:t>2</a:t>
            </a:r>
            <a:r>
              <a:rPr lang="en-US" sz="3416" dirty="0">
                <a:solidFill>
                  <a:srgbClr val="000000"/>
                </a:solidFill>
                <a:latin typeface="Aptos" panose="020B0004020202020204" pitchFamily="34" charset="0"/>
              </a:rPr>
              <a:t>Oakland University, </a:t>
            </a:r>
            <a:r>
              <a:rPr lang="en-US" sz="3416" baseline="30000" dirty="0">
                <a:solidFill>
                  <a:srgbClr val="000000"/>
                </a:solidFill>
                <a:latin typeface="Aptos" panose="020B0004020202020204" pitchFamily="34" charset="0"/>
              </a:rPr>
              <a:t>3</a:t>
            </a:r>
            <a:r>
              <a:rPr lang="en-US" sz="3416" dirty="0">
                <a:solidFill>
                  <a:srgbClr val="000000"/>
                </a:solidFill>
                <a:latin typeface="Aptos" panose="020B0004020202020204" pitchFamily="34" charset="0"/>
              </a:rPr>
              <a:t>Central Michigan University, </a:t>
            </a:r>
            <a:r>
              <a:rPr lang="en-US" sz="3416" baseline="30000" dirty="0">
                <a:solidFill>
                  <a:srgbClr val="000000"/>
                </a:solidFill>
                <a:latin typeface="Aptos" panose="020B0004020202020204" pitchFamily="34" charset="0"/>
              </a:rPr>
              <a:t>4</a:t>
            </a:r>
            <a:r>
              <a:rPr lang="en-US" sz="3416" dirty="0">
                <a:solidFill>
                  <a:srgbClr val="000000"/>
                </a:solidFill>
                <a:latin typeface="Aptos" panose="020B0004020202020204" pitchFamily="34" charset="0"/>
              </a:rPr>
              <a:t>Lake Superior State University</a:t>
            </a:r>
            <a:endParaRPr lang="en-US" sz="6832" dirty="0"/>
          </a:p>
          <a:p>
            <a:pPr>
              <a:buNone/>
            </a:pPr>
            <a:br>
              <a:rPr lang="en-US" sz="1538" dirty="0"/>
            </a:br>
            <a:endParaRPr lang="en-US" sz="1538" dirty="0"/>
          </a:p>
        </p:txBody>
      </p:sp>
      <p:pic>
        <p:nvPicPr>
          <p:cNvPr id="8" name="Picture 7" descr="A close-up of a logo&#10;&#10;AI-generated content may be incorrect.">
            <a:extLst>
              <a:ext uri="{FF2B5EF4-FFF2-40B4-BE49-F238E27FC236}">
                <a16:creationId xmlns:a16="http://schemas.microsoft.com/office/drawing/2014/main" id="{92522183-9D3D-0C41-E457-D21D146862A0}"/>
              </a:ext>
            </a:extLst>
          </p:cNvPr>
          <p:cNvPicPr>
            <a:picLocks noChangeAspect="1"/>
          </p:cNvPicPr>
          <p:nvPr/>
        </p:nvPicPr>
        <p:blipFill>
          <a:blip r:embed="rId3">
            <a:extLst>
              <a:ext uri="{28A0092B-C50C-407E-A947-70E740481C1C}">
                <a14:useLocalDpi xmlns:a14="http://schemas.microsoft.com/office/drawing/2010/main" val="0"/>
              </a:ext>
            </a:extLst>
          </a:blip>
          <a:srcRect t="18533"/>
          <a:stretch/>
        </p:blipFill>
        <p:spPr>
          <a:xfrm>
            <a:off x="729279" y="3864476"/>
            <a:ext cx="5740787" cy="2289832"/>
          </a:xfrm>
          <a:prstGeom prst="rect">
            <a:avLst/>
          </a:prstGeom>
        </p:spPr>
      </p:pic>
      <p:sp>
        <p:nvSpPr>
          <p:cNvPr id="10" name="TextBox 9">
            <a:extLst>
              <a:ext uri="{FF2B5EF4-FFF2-40B4-BE49-F238E27FC236}">
                <a16:creationId xmlns:a16="http://schemas.microsoft.com/office/drawing/2014/main" id="{4E726565-5600-9CA7-F4E3-AEC090E2AB05}"/>
              </a:ext>
            </a:extLst>
          </p:cNvPr>
          <p:cNvSpPr txBox="1"/>
          <p:nvPr/>
        </p:nvSpPr>
        <p:spPr>
          <a:xfrm>
            <a:off x="492342" y="6676411"/>
            <a:ext cx="12584153" cy="9126189"/>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5638" b="1" dirty="0"/>
              <a:t>Introduction</a:t>
            </a:r>
          </a:p>
          <a:p>
            <a:pPr marL="732166" indent="-732166">
              <a:lnSpc>
                <a:spcPct val="150000"/>
              </a:lnSpc>
              <a:buFont typeface="Arial" panose="020B0604020202020204" pitchFamily="34" charset="0"/>
              <a:buChar char="•"/>
            </a:pPr>
            <a:r>
              <a:rPr lang="en-US" sz="3905" dirty="0"/>
              <a:t>Winter has been regarded as a period of relative dormancy in limnetic systems</a:t>
            </a:r>
            <a:r>
              <a:rPr lang="en-US" sz="3905" baseline="30000" dirty="0"/>
              <a:t>1</a:t>
            </a:r>
            <a:r>
              <a:rPr lang="en-US" sz="3905" dirty="0"/>
              <a:t>, characterized by low biological activity.</a:t>
            </a:r>
          </a:p>
          <a:p>
            <a:pPr marL="732166" indent="-732166">
              <a:lnSpc>
                <a:spcPct val="150000"/>
              </a:lnSpc>
              <a:buFont typeface="Arial" panose="020B0604020202020204" pitchFamily="34" charset="0"/>
              <a:buChar char="•"/>
            </a:pPr>
            <a:r>
              <a:rPr lang="en-US" sz="3905" dirty="0"/>
              <a:t>Recent work has shown that microbial communities remain active</a:t>
            </a:r>
            <a:r>
              <a:rPr lang="en-US" sz="3905" baseline="30000" dirty="0"/>
              <a:t> </a:t>
            </a:r>
            <a:r>
              <a:rPr lang="en-US" sz="3905" dirty="0"/>
              <a:t>during winter</a:t>
            </a:r>
            <a:r>
              <a:rPr lang="en-US" sz="3905" baseline="30000" dirty="0"/>
              <a:t>2</a:t>
            </a:r>
            <a:r>
              <a:rPr lang="en-US" sz="3905" dirty="0"/>
              <a:t>, and important biogeochemical processes still occur.</a:t>
            </a:r>
          </a:p>
          <a:p>
            <a:pPr marL="732166" indent="-732166">
              <a:lnSpc>
                <a:spcPct val="150000"/>
              </a:lnSpc>
              <a:buFont typeface="Arial" panose="020B0604020202020204" pitchFamily="34" charset="0"/>
              <a:buChar char="•"/>
            </a:pPr>
            <a:r>
              <a:rPr lang="en-US" sz="3905" dirty="0"/>
              <a:t>We present work aimed at understanding the microbial ecology of the Laurentian Great Lakes during winter.</a:t>
            </a:r>
          </a:p>
          <a:p>
            <a:endParaRPr lang="en-US" sz="3758" dirty="0"/>
          </a:p>
        </p:txBody>
      </p:sp>
      <p:sp>
        <p:nvSpPr>
          <p:cNvPr id="19" name="TextBox 18">
            <a:extLst>
              <a:ext uri="{FF2B5EF4-FFF2-40B4-BE49-F238E27FC236}">
                <a16:creationId xmlns:a16="http://schemas.microsoft.com/office/drawing/2014/main" id="{1E0103E1-FA64-549E-4558-4A998588383C}"/>
              </a:ext>
            </a:extLst>
          </p:cNvPr>
          <p:cNvSpPr txBox="1"/>
          <p:nvPr/>
        </p:nvSpPr>
        <p:spPr>
          <a:xfrm>
            <a:off x="442093" y="16279341"/>
            <a:ext cx="12551881" cy="8587770"/>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5857" b="1" dirty="0"/>
              <a:t>Hypotheses</a:t>
            </a:r>
          </a:p>
          <a:p>
            <a:pPr marL="732166" indent="-732166">
              <a:lnSpc>
                <a:spcPct val="150000"/>
              </a:lnSpc>
              <a:buFont typeface="Arial" panose="020B0604020202020204" pitchFamily="34" charset="0"/>
              <a:buChar char="•"/>
            </a:pPr>
            <a:r>
              <a:rPr lang="en-US" sz="3905" dirty="0"/>
              <a:t>Microbial activity will vary across years, lakes, and seasons, with a depressed level of activity in winter, marked by a relative decrease in bacterial production.</a:t>
            </a:r>
          </a:p>
          <a:p>
            <a:pPr marL="732166" indent="-732166">
              <a:lnSpc>
                <a:spcPct val="150000"/>
              </a:lnSpc>
              <a:buFont typeface="Arial" panose="020B0604020202020204" pitchFamily="34" charset="0"/>
              <a:buChar char="•"/>
            </a:pPr>
            <a:r>
              <a:rPr lang="en-US" sz="3905" dirty="0"/>
              <a:t>Dissolved organic carbon (DOC) and organic matter will vary across seasons and between lakes.</a:t>
            </a:r>
          </a:p>
          <a:p>
            <a:pPr marL="732166" indent="-732166">
              <a:lnSpc>
                <a:spcPct val="150000"/>
              </a:lnSpc>
              <a:buFont typeface="Arial" panose="020B0604020202020204" pitchFamily="34" charset="0"/>
              <a:buChar char="•"/>
            </a:pPr>
            <a:r>
              <a:rPr lang="en-US" sz="3905" dirty="0"/>
              <a:t>Terrestrial inputs of DOM will be higher in spring and summer across lakes, as indicated by a higher specific ultraviolet absorbance at 254 nm (SUVA254).</a:t>
            </a:r>
          </a:p>
          <a:p>
            <a:pPr marL="732166" indent="-732166">
              <a:lnSpc>
                <a:spcPct val="150000"/>
              </a:lnSpc>
              <a:buFont typeface="Arial" panose="020B0604020202020204" pitchFamily="34" charset="0"/>
              <a:buChar char="•"/>
            </a:pPr>
            <a:endParaRPr lang="en-US" sz="3758" dirty="0"/>
          </a:p>
        </p:txBody>
      </p:sp>
      <p:grpSp>
        <p:nvGrpSpPr>
          <p:cNvPr id="17" name="Group 16">
            <a:extLst>
              <a:ext uri="{FF2B5EF4-FFF2-40B4-BE49-F238E27FC236}">
                <a16:creationId xmlns:a16="http://schemas.microsoft.com/office/drawing/2014/main" id="{9BF6F1E9-7857-C8F6-0D4D-F9DA4833F5BD}"/>
              </a:ext>
            </a:extLst>
          </p:cNvPr>
          <p:cNvGrpSpPr/>
          <p:nvPr/>
        </p:nvGrpSpPr>
        <p:grpSpPr>
          <a:xfrm>
            <a:off x="442093" y="25389214"/>
            <a:ext cx="12584154" cy="18219115"/>
            <a:chOff x="492343" y="24585806"/>
            <a:chExt cx="12584154" cy="18219115"/>
          </a:xfrm>
        </p:grpSpPr>
        <mc:AlternateContent xmlns:mc="http://schemas.openxmlformats.org/markup-compatibility/2006">
          <mc:Choice xmlns:a14="http://schemas.microsoft.com/office/drawing/2010/main" Requires="a14">
            <p:sp>
              <p:nvSpPr>
                <p:cNvPr id="20" name="TextBox 19">
                  <a:extLst>
                    <a:ext uri="{FF2B5EF4-FFF2-40B4-BE49-F238E27FC236}">
                      <a16:creationId xmlns:a16="http://schemas.microsoft.com/office/drawing/2014/main" id="{3AF5CC21-ABF3-96FB-3604-303FED867627}"/>
                    </a:ext>
                  </a:extLst>
                </p:cNvPr>
                <p:cNvSpPr txBox="1"/>
                <p:nvPr/>
              </p:nvSpPr>
              <p:spPr>
                <a:xfrm>
                  <a:off x="492343" y="24585806"/>
                  <a:ext cx="12584154" cy="18219115"/>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5638" b="1" dirty="0"/>
                    <a:t>Methods</a:t>
                  </a:r>
                </a:p>
                <a:p>
                  <a:pPr marL="732166" indent="-732166">
                    <a:lnSpc>
                      <a:spcPct val="150000"/>
                    </a:lnSpc>
                    <a:buFont typeface="Arial" panose="020B0604020202020204" pitchFamily="34" charset="0"/>
                    <a:buChar char="•"/>
                  </a:pPr>
                  <a:r>
                    <a:rPr lang="en-US" sz="3673" dirty="0"/>
                    <a:t>Bacterial production was measured via incubations with tritiated leucine and thymidine.</a:t>
                  </a:r>
                </a:p>
                <a:p>
                  <a:pPr marL="732166" indent="-732166">
                    <a:lnSpc>
                      <a:spcPct val="150000"/>
                    </a:lnSpc>
                    <a:buFont typeface="Arial" panose="020B0604020202020204" pitchFamily="34" charset="0"/>
                    <a:buChar char="•"/>
                  </a:pPr>
                  <a:r>
                    <a:rPr lang="en-US" sz="3673" dirty="0"/>
                    <a:t>Dissolved organic matter (DOM) was characterized using via fluorescence excitation-emission matrix spectroscopy.</a:t>
                  </a:r>
                </a:p>
                <a:p>
                  <a:pPr marL="732166" indent="-732166">
                    <a:lnSpc>
                      <a:spcPct val="150000"/>
                    </a:lnSpc>
                    <a:buFont typeface="Arial" panose="020B0604020202020204" pitchFamily="34" charset="0"/>
                    <a:buChar char="•"/>
                  </a:pPr>
                  <a:r>
                    <a:rPr lang="en-US" sz="3673" dirty="0"/>
                    <a:t>Humification index (HIX) calculated by following equation:</a:t>
                  </a:r>
                </a:p>
                <a:p>
                  <a:pPr lvl="1">
                    <a:lnSpc>
                      <a:spcPct val="150000"/>
                    </a:lnSpc>
                  </a:pPr>
                  <a14:m>
                    <m:oMathPara xmlns:m="http://schemas.openxmlformats.org/officeDocument/2006/math">
                      <m:oMathParaPr>
                        <m:jc m:val="centerGroup"/>
                      </m:oMathParaPr>
                      <m:oMath xmlns:m="http://schemas.openxmlformats.org/officeDocument/2006/math">
                        <m:r>
                          <a:rPr lang="en-US" sz="2734" i="1">
                            <a:latin typeface="Cambria Math" panose="02040503050406030204" pitchFamily="18" charset="0"/>
                          </a:rPr>
                          <m:t>𝐻𝐼𝑋</m:t>
                        </m:r>
                        <m:r>
                          <a:rPr lang="en-US" sz="2734" i="1">
                            <a:latin typeface="Cambria Math" panose="02040503050406030204" pitchFamily="18" charset="0"/>
                          </a:rPr>
                          <m:t>= </m:t>
                        </m:r>
                        <m:f>
                          <m:fPr>
                            <m:ctrlPr>
                              <a:rPr lang="en-US" sz="2734" i="1">
                                <a:latin typeface="Cambria Math" panose="02040503050406030204" pitchFamily="18" charset="0"/>
                              </a:rPr>
                            </m:ctrlPr>
                          </m:fPr>
                          <m:num>
                            <m:r>
                              <a:rPr lang="en-US" sz="2734" i="1">
                                <a:latin typeface="Cambria Math" panose="02040503050406030204" pitchFamily="18" charset="0"/>
                              </a:rPr>
                              <m:t>𝐴𝑟𝑒𝑎</m:t>
                            </m:r>
                            <m:r>
                              <a:rPr lang="en-US" sz="2734" i="1">
                                <a:latin typeface="Cambria Math" panose="02040503050406030204" pitchFamily="18" charset="0"/>
                              </a:rPr>
                              <m:t> </m:t>
                            </m:r>
                            <m:r>
                              <a:rPr lang="en-US" sz="2734" i="1">
                                <a:latin typeface="Cambria Math" panose="02040503050406030204" pitchFamily="18" charset="0"/>
                              </a:rPr>
                              <m:t>𝑢𝑛𝑑𝑒𝑟</m:t>
                            </m:r>
                            <m:r>
                              <a:rPr lang="en-US" sz="2734" i="1">
                                <a:latin typeface="Cambria Math" panose="02040503050406030204" pitchFamily="18" charset="0"/>
                              </a:rPr>
                              <m:t> </m:t>
                            </m:r>
                            <m:r>
                              <a:rPr lang="en-US" sz="2734" i="1">
                                <a:latin typeface="Cambria Math" panose="02040503050406030204" pitchFamily="18" charset="0"/>
                              </a:rPr>
                              <m:t>𝑒𝑒𝑚</m:t>
                            </m:r>
                            <m:r>
                              <a:rPr lang="en-US" sz="2734" i="1">
                                <a:latin typeface="Cambria Math" panose="02040503050406030204" pitchFamily="18" charset="0"/>
                              </a:rPr>
                              <m:t> </m:t>
                            </m:r>
                            <m:r>
                              <a:rPr lang="en-US" sz="2734" i="1">
                                <a:latin typeface="Cambria Math" panose="02040503050406030204" pitchFamily="18" charset="0"/>
                              </a:rPr>
                              <m:t>𝑠𝑝𝑒𝑐𝑡𝑟𝑎</m:t>
                            </m:r>
                            <m:r>
                              <a:rPr lang="en-US" sz="2734" i="1">
                                <a:latin typeface="Cambria Math" panose="02040503050406030204" pitchFamily="18" charset="0"/>
                              </a:rPr>
                              <m:t> 435−480 </m:t>
                            </m:r>
                            <m:r>
                              <a:rPr lang="en-US" sz="2734" i="1">
                                <a:latin typeface="Cambria Math" panose="02040503050406030204" pitchFamily="18" charset="0"/>
                              </a:rPr>
                              <m:t>𝑛𝑚</m:t>
                            </m:r>
                          </m:num>
                          <m:den>
                            <m:r>
                              <a:rPr lang="en-US" sz="2734" i="1">
                                <a:latin typeface="Cambria Math" panose="02040503050406030204" pitchFamily="18" charset="0"/>
                              </a:rPr>
                              <m:t>𝑝𝑒𝑎𝑘</m:t>
                            </m:r>
                            <m:r>
                              <a:rPr lang="en-US" sz="2734" i="1">
                                <a:latin typeface="Cambria Math" panose="02040503050406030204" pitchFamily="18" charset="0"/>
                              </a:rPr>
                              <m:t> </m:t>
                            </m:r>
                            <m:r>
                              <a:rPr lang="en-US" sz="2734" i="1">
                                <a:latin typeface="Cambria Math" panose="02040503050406030204" pitchFamily="18" charset="0"/>
                              </a:rPr>
                              <m:t>𝑎𝑟𝑒𝑎</m:t>
                            </m:r>
                            <m:r>
                              <a:rPr lang="en-US" sz="2734" i="1">
                                <a:latin typeface="Cambria Math" panose="02040503050406030204" pitchFamily="18" charset="0"/>
                              </a:rPr>
                              <m:t> </m:t>
                            </m:r>
                            <m:r>
                              <a:rPr lang="en-US" sz="2734" i="1">
                                <a:latin typeface="Cambria Math" panose="02040503050406030204" pitchFamily="18" charset="0"/>
                              </a:rPr>
                              <m:t>𝑜𝑓</m:t>
                            </m:r>
                            <m:r>
                              <a:rPr lang="en-US" sz="2734" i="1">
                                <a:latin typeface="Cambria Math" panose="02040503050406030204" pitchFamily="18" charset="0"/>
                              </a:rPr>
                              <m:t> 300−345 </m:t>
                            </m:r>
                            <m:r>
                              <a:rPr lang="en-US" sz="2734" i="1">
                                <a:latin typeface="Cambria Math" panose="02040503050406030204" pitchFamily="18" charset="0"/>
                              </a:rPr>
                              <m:t>𝑛𝑚</m:t>
                            </m:r>
                            <m:r>
                              <a:rPr lang="en-US" sz="2734" i="1">
                                <a:latin typeface="Cambria Math" panose="02040503050406030204" pitchFamily="18" charset="0"/>
                              </a:rPr>
                              <m:t> +435−480</m:t>
                            </m:r>
                            <m:r>
                              <a:rPr lang="en-US" sz="2734" i="1">
                                <a:latin typeface="Cambria Math" panose="02040503050406030204" pitchFamily="18" charset="0"/>
                              </a:rPr>
                              <m:t>𝑛𝑚</m:t>
                            </m:r>
                          </m:den>
                        </m:f>
                        <m:r>
                          <a:rPr lang="en-US" sz="2734" i="1">
                            <a:latin typeface="Cambria Math" panose="02040503050406030204" pitchFamily="18" charset="0"/>
                          </a:rPr>
                          <m:t> </m:t>
                        </m:r>
                        <m:r>
                          <a:rPr lang="en-US" sz="2734" i="1">
                            <a:latin typeface="Cambria Math" panose="02040503050406030204" pitchFamily="18" charset="0"/>
                          </a:rPr>
                          <m:t>𝑎𝑡</m:t>
                        </m:r>
                        <m:r>
                          <a:rPr lang="en-US" sz="2734" i="1">
                            <a:latin typeface="Cambria Math" panose="02040503050406030204" pitchFamily="18" charset="0"/>
                          </a:rPr>
                          <m:t> </m:t>
                        </m:r>
                        <m:r>
                          <a:rPr lang="en-US" sz="2734" i="1">
                            <a:latin typeface="Cambria Math" panose="02040503050406030204" pitchFamily="18" charset="0"/>
                          </a:rPr>
                          <m:t>𝑒𝑥𝑐𝑖𝑡𝑎𝑡𝑖𝑜𝑛</m:t>
                        </m:r>
                        <m:r>
                          <a:rPr lang="en-US" sz="2734" i="1">
                            <a:latin typeface="Cambria Math" panose="02040503050406030204" pitchFamily="18" charset="0"/>
                          </a:rPr>
                          <m:t> 254 </m:t>
                        </m:r>
                        <m:r>
                          <a:rPr lang="en-US" sz="2734" i="1">
                            <a:latin typeface="Cambria Math" panose="02040503050406030204" pitchFamily="18" charset="0"/>
                          </a:rPr>
                          <m:t>𝑛𝑚</m:t>
                        </m:r>
                      </m:oMath>
                    </m:oMathPara>
                  </a14:m>
                  <a:endParaRPr lang="en-US" sz="3673" dirty="0"/>
                </a:p>
                <a:p>
                  <a:pPr marL="732166" indent="-732166">
                    <a:lnSpc>
                      <a:spcPct val="150000"/>
                    </a:lnSpc>
                    <a:buFont typeface="Arial" panose="020B0604020202020204" pitchFamily="34" charset="0"/>
                    <a:buChar char="•"/>
                  </a:pPr>
                  <a:r>
                    <a:rPr lang="en-US" sz="3673" dirty="0"/>
                    <a:t>Biological index (BIX) calculated by following equation:</a:t>
                  </a:r>
                </a:p>
                <a:p>
                  <a:pPr>
                    <a:lnSpc>
                      <a:spcPct val="150000"/>
                    </a:lnSpc>
                  </a:pPr>
                  <a14:m>
                    <m:oMathPara xmlns:m="http://schemas.openxmlformats.org/officeDocument/2006/math">
                      <m:oMathParaPr>
                        <m:jc m:val="centerGroup"/>
                      </m:oMathParaPr>
                      <m:oMath xmlns:m="http://schemas.openxmlformats.org/officeDocument/2006/math">
                        <m:r>
                          <a:rPr lang="en-US" sz="2734" i="1">
                            <a:latin typeface="Cambria Math" panose="02040503050406030204" pitchFamily="18" charset="0"/>
                          </a:rPr>
                          <m:t>𝐵𝐼𝑋</m:t>
                        </m:r>
                        <m:r>
                          <a:rPr lang="en-US" sz="2734" i="1">
                            <a:latin typeface="Cambria Math" panose="02040503050406030204" pitchFamily="18" charset="0"/>
                          </a:rPr>
                          <m:t>= </m:t>
                        </m:r>
                        <m:f>
                          <m:fPr>
                            <m:ctrlPr>
                              <a:rPr lang="en-US" sz="2734" i="1">
                                <a:latin typeface="Cambria Math" panose="02040503050406030204" pitchFamily="18" charset="0"/>
                              </a:rPr>
                            </m:ctrlPr>
                          </m:fPr>
                          <m:num>
                            <m:r>
                              <a:rPr lang="en-US" sz="2734" i="1">
                                <a:latin typeface="Cambria Math" panose="02040503050406030204" pitchFamily="18" charset="0"/>
                              </a:rPr>
                              <m:t>𝑒𝑚𝑖𝑠𝑠𝑖𝑜𝑛</m:t>
                            </m:r>
                            <m:r>
                              <a:rPr lang="en-US" sz="2734" i="1">
                                <a:latin typeface="Cambria Math" panose="02040503050406030204" pitchFamily="18" charset="0"/>
                              </a:rPr>
                              <m:t> </m:t>
                            </m:r>
                            <m:r>
                              <a:rPr lang="en-US" sz="2734" i="1">
                                <a:latin typeface="Cambria Math" panose="02040503050406030204" pitchFamily="18" charset="0"/>
                              </a:rPr>
                              <m:t>𝑖𝑛𝑡𝑒𝑛𝑠𝑖𝑡𝑦</m:t>
                            </m:r>
                            <m:r>
                              <a:rPr lang="en-US" sz="2734" i="1">
                                <a:latin typeface="Cambria Math" panose="02040503050406030204" pitchFamily="18" charset="0"/>
                              </a:rPr>
                              <m:t> </m:t>
                            </m:r>
                            <m:r>
                              <a:rPr lang="en-US" sz="2734" i="1">
                                <a:latin typeface="Cambria Math" panose="02040503050406030204" pitchFamily="18" charset="0"/>
                              </a:rPr>
                              <m:t>𝑎𝑡</m:t>
                            </m:r>
                            <m:r>
                              <a:rPr lang="en-US" sz="2734" i="1">
                                <a:latin typeface="Cambria Math" panose="02040503050406030204" pitchFamily="18" charset="0"/>
                              </a:rPr>
                              <m:t> 380 </m:t>
                            </m:r>
                            <m:r>
                              <a:rPr lang="en-US" sz="2734" i="1">
                                <a:latin typeface="Cambria Math" panose="02040503050406030204" pitchFamily="18" charset="0"/>
                              </a:rPr>
                              <m:t>𝑛𝑚</m:t>
                            </m:r>
                          </m:num>
                          <m:den>
                            <m:r>
                              <a:rPr lang="en-US" sz="2734" i="1">
                                <a:latin typeface="Cambria Math" panose="02040503050406030204" pitchFamily="18" charset="0"/>
                              </a:rPr>
                              <m:t>𝑒𝑚𝑖𝑠𝑠𝑖𝑜𝑛</m:t>
                            </m:r>
                            <m:r>
                              <a:rPr lang="en-US" sz="2734" i="1">
                                <a:latin typeface="Cambria Math" panose="02040503050406030204" pitchFamily="18" charset="0"/>
                              </a:rPr>
                              <m:t> </m:t>
                            </m:r>
                            <m:r>
                              <a:rPr lang="en-US" sz="2734" i="1">
                                <a:latin typeface="Cambria Math" panose="02040503050406030204" pitchFamily="18" charset="0"/>
                              </a:rPr>
                              <m:t>𝑖𝑛𝑡𝑒𝑛𝑠𝑖𝑡𝑦</m:t>
                            </m:r>
                            <m:r>
                              <a:rPr lang="en-US" sz="2734" i="1">
                                <a:latin typeface="Cambria Math" panose="02040503050406030204" pitchFamily="18" charset="0"/>
                              </a:rPr>
                              <m:t> </m:t>
                            </m:r>
                            <m:r>
                              <a:rPr lang="en-US" sz="2734" i="1">
                                <a:latin typeface="Cambria Math" panose="02040503050406030204" pitchFamily="18" charset="0"/>
                              </a:rPr>
                              <m:t>𝑎𝑡</m:t>
                            </m:r>
                            <m:r>
                              <a:rPr lang="en-US" sz="2734" i="1">
                                <a:latin typeface="Cambria Math" panose="02040503050406030204" pitchFamily="18" charset="0"/>
                              </a:rPr>
                              <m:t> 430 </m:t>
                            </m:r>
                            <m:r>
                              <a:rPr lang="en-US" sz="2734" i="1">
                                <a:latin typeface="Cambria Math" panose="02040503050406030204" pitchFamily="18" charset="0"/>
                              </a:rPr>
                              <m:t>𝑛𝑚</m:t>
                            </m:r>
                          </m:den>
                        </m:f>
                        <m:r>
                          <a:rPr lang="en-US" sz="2734" i="1">
                            <a:latin typeface="Cambria Math" panose="02040503050406030204" pitchFamily="18" charset="0"/>
                          </a:rPr>
                          <m:t> </m:t>
                        </m:r>
                        <m:r>
                          <a:rPr lang="en-US" sz="2734" i="1">
                            <a:latin typeface="Cambria Math" panose="02040503050406030204" pitchFamily="18" charset="0"/>
                          </a:rPr>
                          <m:t>𝑎𝑡</m:t>
                        </m:r>
                        <m:r>
                          <a:rPr lang="en-US" sz="2734" i="1">
                            <a:latin typeface="Cambria Math" panose="02040503050406030204" pitchFamily="18" charset="0"/>
                          </a:rPr>
                          <m:t> </m:t>
                        </m:r>
                        <m:r>
                          <a:rPr lang="en-US" sz="2734" i="1">
                            <a:latin typeface="Cambria Math" panose="02040503050406030204" pitchFamily="18" charset="0"/>
                          </a:rPr>
                          <m:t>𝑒𝑥𝑐𝑖𝑡𝑎𝑡𝑖𝑜𝑛</m:t>
                        </m:r>
                        <m:r>
                          <a:rPr lang="en-US" sz="2734" i="1">
                            <a:latin typeface="Cambria Math" panose="02040503050406030204" pitchFamily="18" charset="0"/>
                          </a:rPr>
                          <m:t> 310 </m:t>
                        </m:r>
                        <m:r>
                          <a:rPr lang="en-US" sz="2734" i="1">
                            <a:latin typeface="Cambria Math" panose="02040503050406030204" pitchFamily="18" charset="0"/>
                          </a:rPr>
                          <m:t>𝑛𝑚</m:t>
                        </m:r>
                      </m:oMath>
                    </m:oMathPara>
                  </a14:m>
                  <a:endParaRPr lang="en-US" sz="2734" dirty="0"/>
                </a:p>
                <a:p>
                  <a:pPr marL="488109" indent="-488109">
                    <a:lnSpc>
                      <a:spcPct val="150000"/>
                    </a:lnSpc>
                    <a:buFont typeface="Arial" panose="020B0604020202020204" pitchFamily="34" charset="0"/>
                    <a:buChar char="•"/>
                  </a:pPr>
                  <a:r>
                    <a:rPr lang="en-US" sz="3673" dirty="0"/>
                    <a:t>SUVA254 calculated by dividing absorbance coefficient at 254 nm by DOC concentration.</a:t>
                  </a:r>
                </a:p>
              </p:txBody>
            </p:sp>
          </mc:Choice>
          <mc:Fallback>
            <p:sp>
              <p:nvSpPr>
                <p:cNvPr id="20" name="TextBox 19">
                  <a:extLst>
                    <a:ext uri="{FF2B5EF4-FFF2-40B4-BE49-F238E27FC236}">
                      <a16:creationId xmlns:a16="http://schemas.microsoft.com/office/drawing/2014/main" id="{3AF5CC21-ABF3-96FB-3604-303FED867627}"/>
                    </a:ext>
                  </a:extLst>
                </p:cNvPr>
                <p:cNvSpPr txBox="1">
                  <a:spLocks noRot="1" noChangeAspect="1" noMove="1" noResize="1" noEditPoints="1" noAdjustHandles="1" noChangeArrowheads="1" noChangeShapeType="1" noTextEdit="1"/>
                </p:cNvSpPr>
                <p:nvPr/>
              </p:nvSpPr>
              <p:spPr>
                <a:xfrm>
                  <a:off x="492343" y="24585806"/>
                  <a:ext cx="12584154" cy="18219115"/>
                </a:xfrm>
                <a:prstGeom prst="rect">
                  <a:avLst/>
                </a:prstGeom>
                <a:blipFill>
                  <a:blip r:embed="rId4"/>
                  <a:stretch>
                    <a:fillRect l="-1355" t="-902" r="-1258"/>
                  </a:stretch>
                </a:blipFill>
                <a:ln w="19050">
                  <a:solidFill>
                    <a:schemeClr val="tx2">
                      <a:lumMod val="75000"/>
                      <a:lumOff val="25000"/>
                    </a:schemeClr>
                  </a:solidFill>
                </a:ln>
                <a:effectLst/>
              </p:spPr>
              <p:txBody>
                <a:bodyPr/>
                <a:lstStyle/>
                <a:p>
                  <a:r>
                    <a:rPr lang="en-US">
                      <a:noFill/>
                    </a:rPr>
                    <a:t> </a:t>
                  </a:r>
                </a:p>
              </p:txBody>
            </p:sp>
          </mc:Fallback>
        </mc:AlternateContent>
        <p:grpSp>
          <p:nvGrpSpPr>
            <p:cNvPr id="16" name="Group 15">
              <a:extLst>
                <a:ext uri="{FF2B5EF4-FFF2-40B4-BE49-F238E27FC236}">
                  <a16:creationId xmlns:a16="http://schemas.microsoft.com/office/drawing/2014/main" id="{493A0EAB-AAC0-C5D7-3182-262395B4BED2}"/>
                </a:ext>
              </a:extLst>
            </p:cNvPr>
            <p:cNvGrpSpPr/>
            <p:nvPr/>
          </p:nvGrpSpPr>
          <p:grpSpPr>
            <a:xfrm>
              <a:off x="842229" y="35214635"/>
              <a:ext cx="12138756" cy="7068183"/>
              <a:chOff x="842229" y="35214635"/>
              <a:chExt cx="12138756" cy="7068183"/>
            </a:xfrm>
          </p:grpSpPr>
          <p:pic>
            <p:nvPicPr>
              <p:cNvPr id="18" name="Picture 17" descr="A map of the north and the north&#10;&#10;AI-generated content may be incorrect.">
                <a:extLst>
                  <a:ext uri="{FF2B5EF4-FFF2-40B4-BE49-F238E27FC236}">
                    <a16:creationId xmlns:a16="http://schemas.microsoft.com/office/drawing/2014/main" id="{160C1248-A0C6-1ECB-CD92-0AC526E6BC9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2229" y="35214635"/>
                <a:ext cx="9176262" cy="7068183"/>
              </a:xfrm>
              <a:prstGeom prst="rect">
                <a:avLst/>
              </a:prstGeom>
              <a:ln>
                <a:noFill/>
              </a:ln>
              <a:effectLst>
                <a:outerShdw blurRad="190500" algn="tl" rotWithShape="0">
                  <a:srgbClr val="000000">
                    <a:alpha val="70000"/>
                  </a:srgbClr>
                </a:outerShdw>
              </a:effectLst>
            </p:spPr>
          </p:pic>
          <p:sp>
            <p:nvSpPr>
              <p:cNvPr id="21" name="TextBox 20">
                <a:extLst>
                  <a:ext uri="{FF2B5EF4-FFF2-40B4-BE49-F238E27FC236}">
                    <a16:creationId xmlns:a16="http://schemas.microsoft.com/office/drawing/2014/main" id="{0658F4CA-6F8E-70EA-CDA8-99A67A087359}"/>
                  </a:ext>
                </a:extLst>
              </p:cNvPr>
              <p:cNvSpPr txBox="1"/>
              <p:nvPr/>
            </p:nvSpPr>
            <p:spPr>
              <a:xfrm>
                <a:off x="10366310" y="36808465"/>
                <a:ext cx="2614675" cy="2996761"/>
              </a:xfrm>
              <a:prstGeom prst="rect">
                <a:avLst/>
              </a:prstGeom>
              <a:noFill/>
            </p:spPr>
            <p:txBody>
              <a:bodyPr wrap="square" rtlCol="0">
                <a:noAutofit/>
              </a:bodyPr>
              <a:lstStyle/>
              <a:p>
                <a:r>
                  <a:rPr lang="en-US" sz="2391" dirty="0"/>
                  <a:t>Figure 1. This map shows sites sampled from February 2024 to February 2025. A geographical reference of the Laurentian Great Lakes is shown in the upper right corner.</a:t>
                </a:r>
              </a:p>
            </p:txBody>
          </p:sp>
        </p:grpSp>
      </p:grpSp>
      <p:sp>
        <p:nvSpPr>
          <p:cNvPr id="33" name="TextBox 32">
            <a:extLst>
              <a:ext uri="{FF2B5EF4-FFF2-40B4-BE49-F238E27FC236}">
                <a16:creationId xmlns:a16="http://schemas.microsoft.com/office/drawing/2014/main" id="{A46D7C52-B18F-D376-19A5-4CAAAD841DB2}"/>
              </a:ext>
            </a:extLst>
          </p:cNvPr>
          <p:cNvSpPr txBox="1"/>
          <p:nvPr/>
        </p:nvSpPr>
        <p:spPr>
          <a:xfrm>
            <a:off x="26671002" y="18963694"/>
            <a:ext cx="10484650" cy="11566293"/>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5638" b="1" dirty="0"/>
              <a:t>Conclusions</a:t>
            </a:r>
          </a:p>
          <a:p>
            <a:pPr marL="488109" indent="-488109">
              <a:lnSpc>
                <a:spcPct val="150000"/>
              </a:lnSpc>
              <a:buFont typeface="Arial" panose="020B0604020202020204" pitchFamily="34" charset="0"/>
              <a:buChar char="•"/>
            </a:pPr>
            <a:r>
              <a:rPr lang="en-US" sz="3124" dirty="0"/>
              <a:t>Lake Huron DOC concentrations were unusually high in winter, however the sample size is small. Summer DOC was consistently the highest across lakes (Figure 1).</a:t>
            </a:r>
          </a:p>
          <a:p>
            <a:pPr marL="488109" indent="-488109">
              <a:lnSpc>
                <a:spcPct val="150000"/>
              </a:lnSpc>
              <a:buFont typeface="Arial" panose="020B0604020202020204" pitchFamily="34" charset="0"/>
              <a:buChar char="•"/>
            </a:pPr>
            <a:r>
              <a:rPr lang="en-US" sz="3124" dirty="0"/>
              <a:t>BIX values were more variable between lakes and seasons, indicating differences in autotrophic productivity linked to season and lake (Figure 2).</a:t>
            </a:r>
          </a:p>
          <a:p>
            <a:pPr marL="488109" indent="-488109">
              <a:lnSpc>
                <a:spcPct val="150000"/>
              </a:lnSpc>
              <a:buFont typeface="Arial" panose="020B0604020202020204" pitchFamily="34" charset="0"/>
              <a:buChar char="•"/>
            </a:pPr>
            <a:r>
              <a:rPr lang="en-US" sz="3124" dirty="0"/>
              <a:t>HIX remained relatively stable year-round, with each lake displaying unique shifts in HIX, and summer often having the lowest values (Figure 2).</a:t>
            </a:r>
          </a:p>
          <a:p>
            <a:pPr marL="488109" indent="-488109">
              <a:lnSpc>
                <a:spcPct val="150000"/>
              </a:lnSpc>
              <a:buFont typeface="Arial" panose="020B0604020202020204" pitchFamily="34" charset="0"/>
              <a:buChar char="•"/>
            </a:pPr>
            <a:r>
              <a:rPr lang="en-US" sz="3124" dirty="0"/>
              <a:t>In most lakes, winter had a higher SUVA254 value (Figure 3).</a:t>
            </a:r>
          </a:p>
          <a:p>
            <a:pPr marL="488109" indent="-488109">
              <a:lnSpc>
                <a:spcPct val="150000"/>
              </a:lnSpc>
              <a:buFont typeface="Arial" panose="020B0604020202020204" pitchFamily="34" charset="0"/>
              <a:buChar char="•"/>
            </a:pPr>
            <a:r>
              <a:rPr lang="en-US" sz="3124" dirty="0"/>
              <a:t>Winter 2025 bacterial production was lowest across lakes. Summer and spring bacterial production were the highest, with a distinct shift to bacterial growth (Figure 4).</a:t>
            </a:r>
          </a:p>
        </p:txBody>
      </p:sp>
      <p:sp>
        <p:nvSpPr>
          <p:cNvPr id="34" name="TextBox 33">
            <a:extLst>
              <a:ext uri="{FF2B5EF4-FFF2-40B4-BE49-F238E27FC236}">
                <a16:creationId xmlns:a16="http://schemas.microsoft.com/office/drawing/2014/main" id="{7FEB559F-495E-4EDF-C6CA-47F70A808998}"/>
              </a:ext>
            </a:extLst>
          </p:cNvPr>
          <p:cNvSpPr txBox="1"/>
          <p:nvPr/>
        </p:nvSpPr>
        <p:spPr>
          <a:xfrm rot="10800000" flipV="1">
            <a:off x="26671006" y="30872694"/>
            <a:ext cx="10484654" cy="5999388"/>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5638" b="1" dirty="0"/>
              <a:t>Future Directions</a:t>
            </a:r>
          </a:p>
          <a:p>
            <a:pPr marL="488109" indent="-488109">
              <a:lnSpc>
                <a:spcPct val="150000"/>
              </a:lnSpc>
              <a:buFont typeface="Arial" panose="020B0604020202020204" pitchFamily="34" charset="0"/>
              <a:buChar char="•"/>
            </a:pPr>
            <a:r>
              <a:rPr lang="en-US" sz="3124" dirty="0"/>
              <a:t>Develop a  model that includes biological, chemical, and physical parameters to predict microbial activity.</a:t>
            </a:r>
          </a:p>
          <a:p>
            <a:pPr marL="488109" indent="-488109">
              <a:lnSpc>
                <a:spcPct val="150000"/>
              </a:lnSpc>
              <a:buFont typeface="Arial" panose="020B0604020202020204" pitchFamily="34" charset="0"/>
              <a:buChar char="•"/>
            </a:pPr>
            <a:r>
              <a:rPr lang="en-US" sz="3124" dirty="0"/>
              <a:t>Incorporate winter 2025 data into analyses.</a:t>
            </a:r>
          </a:p>
          <a:p>
            <a:pPr marL="488109" indent="-488109">
              <a:lnSpc>
                <a:spcPct val="150000"/>
              </a:lnSpc>
              <a:buFont typeface="Arial" panose="020B0604020202020204" pitchFamily="34" charset="0"/>
              <a:buChar char="•"/>
            </a:pPr>
            <a:r>
              <a:rPr lang="en-US" sz="3124" dirty="0"/>
              <a:t>Use robust statistical tests like Kruskal-Wallis t-test to analyze difference of means (due to small sample sizes) to test if DOC concentration is different across seasons.</a:t>
            </a:r>
          </a:p>
          <a:p>
            <a:pPr marL="488109" indent="-488109">
              <a:lnSpc>
                <a:spcPct val="150000"/>
              </a:lnSpc>
              <a:buFont typeface="Arial" panose="020B0604020202020204" pitchFamily="34" charset="0"/>
              <a:buChar char="•"/>
            </a:pPr>
            <a:endParaRPr lang="en-US" sz="3416" dirty="0"/>
          </a:p>
        </p:txBody>
      </p:sp>
      <p:sp>
        <p:nvSpPr>
          <p:cNvPr id="35" name="TextBox 34">
            <a:extLst>
              <a:ext uri="{FF2B5EF4-FFF2-40B4-BE49-F238E27FC236}">
                <a16:creationId xmlns:a16="http://schemas.microsoft.com/office/drawing/2014/main" id="{B48E0CFB-53D2-DDDD-6762-4EFCA586A26F}"/>
              </a:ext>
            </a:extLst>
          </p:cNvPr>
          <p:cNvSpPr txBox="1"/>
          <p:nvPr/>
        </p:nvSpPr>
        <p:spPr>
          <a:xfrm>
            <a:off x="26634061" y="37214789"/>
            <a:ext cx="10521603" cy="6393539"/>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3905" b="1" dirty="0"/>
              <a:t>Acknowledgements</a:t>
            </a:r>
          </a:p>
          <a:p>
            <a:r>
              <a:rPr lang="en-US" sz="2000" kern="100" dirty="0">
                <a:latin typeface="Aptos" panose="020B0004020202020204" pitchFamily="34" charset="0"/>
                <a:ea typeface="Aptos" panose="020B0004020202020204" pitchFamily="34" charset="0"/>
                <a:cs typeface="Times New Roman" panose="02020603050405020304" pitchFamily="18" charset="0"/>
              </a:rPr>
              <a:t>We would like to thank Maci Quintanilla, Garrett </a:t>
            </a:r>
            <a:r>
              <a:rPr lang="en-US" sz="2000" kern="100" dirty="0" err="1">
                <a:latin typeface="Aptos" panose="020B0004020202020204" pitchFamily="34" charset="0"/>
                <a:ea typeface="Aptos" panose="020B0004020202020204" pitchFamily="34" charset="0"/>
                <a:cs typeface="Times New Roman" panose="02020603050405020304" pitchFamily="18" charset="0"/>
              </a:rPr>
              <a:t>Lukosavich</a:t>
            </a:r>
            <a:r>
              <a:rPr lang="en-US" sz="2000" kern="100" dirty="0">
                <a:latin typeface="Aptos" panose="020B0004020202020204" pitchFamily="34" charset="0"/>
                <a:ea typeface="Aptos" panose="020B0004020202020204" pitchFamily="34" charset="0"/>
                <a:cs typeface="Times New Roman" panose="02020603050405020304" pitchFamily="18" charset="0"/>
              </a:rPr>
              <a:t>, Mitch Kehne, Allen Cureton, Mari Leland, K.M. Shafi, and An Nguyen for assistance with sample collection and lab work, the Great Lakes Research Center for providing logistical and financial support, and the Great Lakes Winter Network for support. Special thanks to the Winter Grab network for participating in sample collection and analysis. This work is supported by a Michigan Sea Grant award to TVM (SUBK00020867).</a:t>
            </a:r>
            <a:endParaRPr lang="en-US" sz="4000" dirty="0"/>
          </a:p>
          <a:p>
            <a:pPr algn="ctr"/>
            <a:r>
              <a:rPr lang="en-US" sz="4000" b="1" dirty="0"/>
              <a:t>Literature Cited</a:t>
            </a:r>
          </a:p>
          <a:p>
            <a:r>
              <a:rPr lang="en-US" dirty="0"/>
              <a:t>1. </a:t>
            </a:r>
            <a:r>
              <a:rPr lang="en-US" dirty="0" err="1"/>
              <a:t>Ozersky</a:t>
            </a:r>
            <a:r>
              <a:rPr lang="en-US" dirty="0"/>
              <a:t>, T., </a:t>
            </a:r>
            <a:r>
              <a:rPr lang="en-US" dirty="0" err="1"/>
              <a:t>Bramburger</a:t>
            </a:r>
            <a:r>
              <a:rPr lang="en-US" dirty="0"/>
              <a:t>, A. J., Elgin, A. K., Vanderploeg, H. A., Wang, J., Austin, J. A., Carrick, H. J., </a:t>
            </a:r>
            <a:r>
              <a:rPr lang="en-US" dirty="0" err="1"/>
              <a:t>Chavarie</a:t>
            </a:r>
            <a:r>
              <a:rPr lang="en-US" dirty="0"/>
              <a:t>, L., Depew, D. C., Fisk, A. T., Hampton, S. E., Hinchey, E. K., North, R. L., Wells, M. G., </a:t>
            </a:r>
            <a:r>
              <a:rPr lang="en-US" dirty="0" err="1"/>
              <a:t>Xenopoulos</a:t>
            </a:r>
            <a:r>
              <a:rPr lang="en-US" dirty="0"/>
              <a:t>, M. A., Coleman, M. L., Duhaime, M. B., Fujisaki-</a:t>
            </a:r>
            <a:r>
              <a:rPr lang="en-US" dirty="0" err="1"/>
              <a:t>Manome</a:t>
            </a:r>
            <a:r>
              <a:rPr lang="en-US" dirty="0"/>
              <a:t>, A., McKay, R. M., … </a:t>
            </a:r>
            <a:r>
              <a:rPr lang="en-US" dirty="0" err="1"/>
              <a:t>Zastepa</a:t>
            </a:r>
            <a:r>
              <a:rPr lang="en-US" dirty="0"/>
              <a:t>, A. (2021). The Changing Face of Winter: Lessons and Questions From the Laurentian Great Lakes. </a:t>
            </a:r>
            <a:r>
              <a:rPr lang="en-US" i="1" dirty="0"/>
              <a:t>Journal of Geophysical Research: </a:t>
            </a:r>
            <a:r>
              <a:rPr lang="en-US" i="1" dirty="0" err="1"/>
              <a:t>Biogeosciences</a:t>
            </a:r>
            <a:r>
              <a:rPr lang="en-US" dirty="0"/>
              <a:t>, </a:t>
            </a:r>
            <a:r>
              <a:rPr lang="en-US" i="1" dirty="0"/>
              <a:t>126</a:t>
            </a:r>
            <a:r>
              <a:rPr lang="en-US" dirty="0"/>
              <a:t>(6), e2021JG006247. </a:t>
            </a:r>
            <a:r>
              <a:rPr lang="en-US" dirty="0">
                <a:hlinkClick r:id="rId6"/>
              </a:rPr>
              <a:t>https://doi.org/10.1029/2021JG006247</a:t>
            </a:r>
            <a:endParaRPr lang="en-US" dirty="0"/>
          </a:p>
          <a:p>
            <a:r>
              <a:rPr lang="en-US" dirty="0"/>
              <a:t>2. Hébert, M.-P., Beisner, B. E., Rautio, M., &amp; </a:t>
            </a:r>
            <a:r>
              <a:rPr lang="en-US" dirty="0" err="1"/>
              <a:t>Fussmann</a:t>
            </a:r>
            <a:r>
              <a:rPr lang="en-US" dirty="0"/>
              <a:t>, G. F. (2021). Warming winters in lakes: Later ice onset promotes consumer overwintering and shapes springtime planktonic food webs. </a:t>
            </a:r>
            <a:r>
              <a:rPr lang="en-US" i="1" dirty="0"/>
              <a:t>Proceedings of the National Academy of Sciences</a:t>
            </a:r>
            <a:r>
              <a:rPr lang="en-US" dirty="0"/>
              <a:t>, </a:t>
            </a:r>
            <a:r>
              <a:rPr lang="en-US" i="1" dirty="0"/>
              <a:t>118</a:t>
            </a:r>
            <a:r>
              <a:rPr lang="en-US" dirty="0"/>
              <a:t>(48), e2114840118. </a:t>
            </a:r>
            <a:r>
              <a:rPr lang="en-US" dirty="0">
                <a:hlinkClick r:id="rId7"/>
              </a:rPr>
              <a:t>https://doi.org/10.1073/pnas.2114840118</a:t>
            </a:r>
            <a:endParaRPr lang="en-US" dirty="0"/>
          </a:p>
          <a:p>
            <a:r>
              <a:rPr lang="en-US" dirty="0"/>
              <a:t>3. Hansen, A., Fleck, J., Kraus, T., Downing, B., </a:t>
            </a:r>
            <a:r>
              <a:rPr lang="en-US" dirty="0" err="1"/>
              <a:t>Dessonneck</a:t>
            </a:r>
            <a:r>
              <a:rPr lang="en-US" dirty="0"/>
              <a:t>, T., &amp; Bergamaschi, B. (2018). </a:t>
            </a:r>
            <a:r>
              <a:rPr lang="en-US" i="1" dirty="0"/>
              <a:t>Procedures for Using the Horiba Scientific </a:t>
            </a:r>
            <a:r>
              <a:rPr lang="en-US" i="1" dirty="0" err="1"/>
              <a:t>Aqualog</a:t>
            </a:r>
            <a:r>
              <a:rPr lang="en-US" i="1" dirty="0"/>
              <a:t> </a:t>
            </a:r>
            <a:r>
              <a:rPr lang="en-US" i="1" dirty="0" err="1"/>
              <a:t>Flourometer</a:t>
            </a:r>
            <a:r>
              <a:rPr lang="en-US" i="1" dirty="0"/>
              <a:t> to Measure Absorbance and </a:t>
            </a:r>
            <a:r>
              <a:rPr lang="en-US" i="1" dirty="0" err="1"/>
              <a:t>Flourescence</a:t>
            </a:r>
            <a:r>
              <a:rPr lang="en-US" i="1" dirty="0"/>
              <a:t> from Dissolved Organic Matter</a:t>
            </a:r>
            <a:r>
              <a:rPr lang="en-US" dirty="0"/>
              <a:t> (Open-File Report </a:t>
            </a:r>
            <a:r>
              <a:rPr lang="en-US" sz="1600" dirty="0"/>
              <a:t>1096; Open-File Report, Issue 1096, p. 42). USGS.</a:t>
            </a:r>
          </a:p>
          <a:p>
            <a:endParaRPr lang="en-US" sz="1366" dirty="0"/>
          </a:p>
          <a:p>
            <a:endParaRPr lang="en-US" sz="2391" dirty="0"/>
          </a:p>
          <a:p>
            <a:pPr algn="ctr"/>
            <a:endParaRPr lang="en-US" sz="3075" dirty="0"/>
          </a:p>
        </p:txBody>
      </p:sp>
      <p:sp>
        <p:nvSpPr>
          <p:cNvPr id="22" name="TextBox 21">
            <a:extLst>
              <a:ext uri="{FF2B5EF4-FFF2-40B4-BE49-F238E27FC236}">
                <a16:creationId xmlns:a16="http://schemas.microsoft.com/office/drawing/2014/main" id="{C2105687-C5B0-89D9-C6D2-6FD847F66447}"/>
              </a:ext>
            </a:extLst>
          </p:cNvPr>
          <p:cNvSpPr txBox="1"/>
          <p:nvPr/>
        </p:nvSpPr>
        <p:spPr>
          <a:xfrm>
            <a:off x="26671013" y="6676411"/>
            <a:ext cx="10484650" cy="11944576"/>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5125" b="1" dirty="0"/>
              <a:t>Seasonal and Annual Bacterial Production </a:t>
            </a:r>
          </a:p>
        </p:txBody>
      </p:sp>
      <p:sp>
        <p:nvSpPr>
          <p:cNvPr id="23" name="TextBox 22">
            <a:extLst>
              <a:ext uri="{FF2B5EF4-FFF2-40B4-BE49-F238E27FC236}">
                <a16:creationId xmlns:a16="http://schemas.microsoft.com/office/drawing/2014/main" id="{50B10A2C-EF73-A042-AC9A-ADD52B248016}"/>
              </a:ext>
            </a:extLst>
          </p:cNvPr>
          <p:cNvSpPr txBox="1"/>
          <p:nvPr/>
        </p:nvSpPr>
        <p:spPr>
          <a:xfrm>
            <a:off x="27198483" y="15490854"/>
            <a:ext cx="9392757" cy="2326550"/>
          </a:xfrm>
          <a:prstGeom prst="rect">
            <a:avLst/>
          </a:prstGeom>
          <a:noFill/>
          <a:ln>
            <a:noFill/>
          </a:ln>
        </p:spPr>
        <p:txBody>
          <a:bodyPr wrap="square" rtlCol="0">
            <a:noAutofit/>
          </a:bodyPr>
          <a:lstStyle/>
          <a:p>
            <a:r>
              <a:rPr lang="en-US" sz="2733" dirty="0"/>
              <a:t>Figure 4. A series of scatter plots showing the relationship between leucine and thymidine uptake for each lake. Season and year are denoted by shape and color, respectively. Greater uptake of leucine relative to thymidine suggests bacterial maintenance over bacterial growth. The dotted grey line shows a 1:1 relationship.</a:t>
            </a:r>
          </a:p>
        </p:txBody>
      </p:sp>
      <p:pic>
        <p:nvPicPr>
          <p:cNvPr id="43" name="Picture 42" descr="A screenshot of a graph&#10;&#10;AI-generated content may be incorrect.">
            <a:extLst>
              <a:ext uri="{FF2B5EF4-FFF2-40B4-BE49-F238E27FC236}">
                <a16:creationId xmlns:a16="http://schemas.microsoft.com/office/drawing/2014/main" id="{1435D47F-ACDF-6748-C272-7660A37A1EB7}"/>
              </a:ext>
            </a:extLst>
          </p:cNvPr>
          <p:cNvPicPr>
            <a:picLocks noChangeAspect="1"/>
          </p:cNvPicPr>
          <p:nvPr/>
        </p:nvPicPr>
        <p:blipFill>
          <a:blip r:embed="rId8">
            <a:extLst>
              <a:ext uri="{28A0092B-C50C-407E-A947-70E740481C1C}">
                <a14:useLocalDpi xmlns:a14="http://schemas.microsoft.com/office/drawing/2010/main" val="0"/>
              </a:ext>
            </a:extLst>
          </a:blip>
          <a:srcRect l="574" t="246" r="1105" b="1542"/>
          <a:stretch>
            <a:fillRect/>
          </a:stretch>
        </p:blipFill>
        <p:spPr>
          <a:xfrm>
            <a:off x="26721990" y="8761574"/>
            <a:ext cx="10345744" cy="6065894"/>
          </a:xfrm>
          <a:prstGeom prst="rect">
            <a:avLst/>
          </a:prstGeom>
        </p:spPr>
      </p:pic>
      <p:grpSp>
        <p:nvGrpSpPr>
          <p:cNvPr id="12" name="Group 11">
            <a:extLst>
              <a:ext uri="{FF2B5EF4-FFF2-40B4-BE49-F238E27FC236}">
                <a16:creationId xmlns:a16="http://schemas.microsoft.com/office/drawing/2014/main" id="{7BB57F23-7521-5BE6-0419-8F3FF399824E}"/>
              </a:ext>
            </a:extLst>
          </p:cNvPr>
          <p:cNvGrpSpPr/>
          <p:nvPr/>
        </p:nvGrpSpPr>
        <p:grpSpPr>
          <a:xfrm>
            <a:off x="13420001" y="6676411"/>
            <a:ext cx="12824974" cy="13833150"/>
            <a:chOff x="14527797" y="5914608"/>
            <a:chExt cx="13763386" cy="12054226"/>
          </a:xfrm>
        </p:grpSpPr>
        <p:sp>
          <p:nvSpPr>
            <p:cNvPr id="28" name="TextBox 27">
              <a:extLst>
                <a:ext uri="{FF2B5EF4-FFF2-40B4-BE49-F238E27FC236}">
                  <a16:creationId xmlns:a16="http://schemas.microsoft.com/office/drawing/2014/main" id="{3761291F-ACA8-DB04-5371-BDB9B9A829ED}"/>
                </a:ext>
              </a:extLst>
            </p:cNvPr>
            <p:cNvSpPr txBox="1"/>
            <p:nvPr/>
          </p:nvSpPr>
          <p:spPr>
            <a:xfrm>
              <a:off x="14527797" y="5914608"/>
              <a:ext cx="13763386" cy="12054226"/>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5638" b="1" dirty="0"/>
                <a:t>Dissolved Organic Carbon Concentration </a:t>
              </a:r>
            </a:p>
          </p:txBody>
        </p:sp>
        <p:pic>
          <p:nvPicPr>
            <p:cNvPr id="15" name="Picture 14" descr="A graph of numbers and lines&#10;&#10;AI-generated content may be incorrect.">
              <a:extLst>
                <a:ext uri="{FF2B5EF4-FFF2-40B4-BE49-F238E27FC236}">
                  <a16:creationId xmlns:a16="http://schemas.microsoft.com/office/drawing/2014/main" id="{D14F2944-54F6-61C1-F392-97D28C879662}"/>
                </a:ext>
              </a:extLst>
            </p:cNvPr>
            <p:cNvPicPr>
              <a:picLocks noChangeAspect="1"/>
            </p:cNvPicPr>
            <p:nvPr/>
          </p:nvPicPr>
          <p:blipFill>
            <a:blip r:embed="rId9">
              <a:extLst>
                <a:ext uri="{28A0092B-C50C-407E-A947-70E740481C1C}">
                  <a14:useLocalDpi xmlns:a14="http://schemas.microsoft.com/office/drawing/2010/main" val="0"/>
                </a:ext>
              </a:extLst>
            </a:blip>
            <a:srcRect r="9908"/>
            <a:stretch>
              <a:fillRect/>
            </a:stretch>
          </p:blipFill>
          <p:spPr>
            <a:xfrm>
              <a:off x="14961653" y="7407537"/>
              <a:ext cx="13012081" cy="8815719"/>
            </a:xfrm>
            <a:prstGeom prst="rect">
              <a:avLst/>
            </a:prstGeom>
          </p:spPr>
        </p:pic>
        <p:sp>
          <p:nvSpPr>
            <p:cNvPr id="54" name="TextBox 53">
              <a:extLst>
                <a:ext uri="{FF2B5EF4-FFF2-40B4-BE49-F238E27FC236}">
                  <a16:creationId xmlns:a16="http://schemas.microsoft.com/office/drawing/2014/main" id="{660E6533-0E8A-20F1-7E53-2B13BBEB2695}"/>
                </a:ext>
              </a:extLst>
            </p:cNvPr>
            <p:cNvSpPr txBox="1"/>
            <p:nvPr/>
          </p:nvSpPr>
          <p:spPr>
            <a:xfrm>
              <a:off x="15761821" y="16151701"/>
              <a:ext cx="11446809" cy="1754904"/>
            </a:xfrm>
            <a:prstGeom prst="rect">
              <a:avLst/>
            </a:prstGeom>
            <a:noFill/>
          </p:spPr>
          <p:txBody>
            <a:bodyPr wrap="square" rtlCol="0">
              <a:noAutofit/>
            </a:bodyPr>
            <a:lstStyle/>
            <a:p>
              <a:r>
                <a:rPr lang="en-US" sz="2733" dirty="0"/>
                <a:t>Figure 1. A bar chart showing mean DOC concentration by year and season for each lake. The error bars represent the standard error with the sample size shown above. Data for winter 2025 has not been analyzed yet and therefore not shown.</a:t>
              </a:r>
            </a:p>
          </p:txBody>
        </p:sp>
        <p:pic>
          <p:nvPicPr>
            <p:cNvPr id="2" name="Picture 1" descr="A graph of different colored bars&#10;&#10;AI-generated content may be incorrect.">
              <a:extLst>
                <a:ext uri="{FF2B5EF4-FFF2-40B4-BE49-F238E27FC236}">
                  <a16:creationId xmlns:a16="http://schemas.microsoft.com/office/drawing/2014/main" id="{1439D48A-5E72-A02F-F7B8-16C0DE8A31CE}"/>
                </a:ext>
              </a:extLst>
            </p:cNvPr>
            <p:cNvPicPr>
              <a:picLocks noChangeAspect="1"/>
            </p:cNvPicPr>
            <p:nvPr/>
          </p:nvPicPr>
          <p:blipFill>
            <a:blip r:embed="rId10">
              <a:extLst>
                <a:ext uri="{28A0092B-C50C-407E-A947-70E740481C1C}">
                  <a14:useLocalDpi xmlns:a14="http://schemas.microsoft.com/office/drawing/2010/main" val="0"/>
                </a:ext>
              </a:extLst>
            </a:blip>
            <a:srcRect l="88666" t="36442" r="388" b="49249"/>
            <a:stretch>
              <a:fillRect/>
            </a:stretch>
          </p:blipFill>
          <p:spPr>
            <a:xfrm>
              <a:off x="15717542" y="7469831"/>
              <a:ext cx="2167095" cy="1548210"/>
            </a:xfrm>
            <a:prstGeom prst="rect">
              <a:avLst/>
            </a:prstGeom>
          </p:spPr>
        </p:pic>
      </p:grpSp>
      <p:grpSp>
        <p:nvGrpSpPr>
          <p:cNvPr id="24" name="Group 23">
            <a:extLst>
              <a:ext uri="{FF2B5EF4-FFF2-40B4-BE49-F238E27FC236}">
                <a16:creationId xmlns:a16="http://schemas.microsoft.com/office/drawing/2014/main" id="{38487735-E394-5288-2110-8AB0F73F97DF}"/>
              </a:ext>
            </a:extLst>
          </p:cNvPr>
          <p:cNvGrpSpPr/>
          <p:nvPr/>
        </p:nvGrpSpPr>
        <p:grpSpPr>
          <a:xfrm>
            <a:off x="13461266" y="32593253"/>
            <a:ext cx="12824975" cy="11015076"/>
            <a:chOff x="13461267" y="31789844"/>
            <a:chExt cx="12824975" cy="11015076"/>
          </a:xfrm>
        </p:grpSpPr>
        <p:sp>
          <p:nvSpPr>
            <p:cNvPr id="30" name="TextBox 29">
              <a:extLst>
                <a:ext uri="{FF2B5EF4-FFF2-40B4-BE49-F238E27FC236}">
                  <a16:creationId xmlns:a16="http://schemas.microsoft.com/office/drawing/2014/main" id="{5C4E07FA-2D4A-1A14-6257-2D0C309E8C3D}"/>
                </a:ext>
              </a:extLst>
            </p:cNvPr>
            <p:cNvSpPr txBox="1"/>
            <p:nvPr/>
          </p:nvSpPr>
          <p:spPr>
            <a:xfrm>
              <a:off x="13461267" y="31789844"/>
              <a:ext cx="12824975" cy="11015076"/>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5638" b="1" dirty="0"/>
                <a:t>Terrestrial DOM Inputs</a:t>
              </a:r>
            </a:p>
          </p:txBody>
        </p:sp>
        <p:sp>
          <p:nvSpPr>
            <p:cNvPr id="31" name="TextBox 30">
              <a:extLst>
                <a:ext uri="{FF2B5EF4-FFF2-40B4-BE49-F238E27FC236}">
                  <a16:creationId xmlns:a16="http://schemas.microsoft.com/office/drawing/2014/main" id="{C56DFED3-AC33-4787-6E68-6E01B4DBF64B}"/>
                </a:ext>
              </a:extLst>
            </p:cNvPr>
            <p:cNvSpPr txBox="1"/>
            <p:nvPr/>
          </p:nvSpPr>
          <p:spPr>
            <a:xfrm>
              <a:off x="14269857" y="41270808"/>
              <a:ext cx="11555615" cy="1459326"/>
            </a:xfrm>
            <a:prstGeom prst="rect">
              <a:avLst/>
            </a:prstGeom>
            <a:noFill/>
          </p:spPr>
          <p:txBody>
            <a:bodyPr wrap="square" rtlCol="0">
              <a:noAutofit/>
            </a:bodyPr>
            <a:lstStyle/>
            <a:p>
              <a:r>
                <a:rPr lang="en-US" sz="2391" dirty="0"/>
                <a:t>Figure 3. Box plots showing SUVA254, grouped by season and year for each lake. Higher SUVA254 values indicate tannin-like aromatic DOM, indicating terrestrial origin. Winter 2025 SUVA254 is currently being analyzed and therefore not shown.</a:t>
              </a:r>
            </a:p>
          </p:txBody>
        </p:sp>
        <p:pic>
          <p:nvPicPr>
            <p:cNvPr id="29" name="Picture 28" descr="A screenshot of a graph&#10;&#10;AI-generated content may be incorrect.">
              <a:extLst>
                <a:ext uri="{FF2B5EF4-FFF2-40B4-BE49-F238E27FC236}">
                  <a16:creationId xmlns:a16="http://schemas.microsoft.com/office/drawing/2014/main" id="{D042DF6F-9DB0-90D5-E5F7-5E5173EFC546}"/>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3726835" y="33013232"/>
              <a:ext cx="12203907" cy="8140901"/>
            </a:xfrm>
            <a:prstGeom prst="rect">
              <a:avLst/>
            </a:prstGeom>
          </p:spPr>
        </p:pic>
      </p:grpSp>
      <p:grpSp>
        <p:nvGrpSpPr>
          <p:cNvPr id="7" name="Group 6">
            <a:extLst>
              <a:ext uri="{FF2B5EF4-FFF2-40B4-BE49-F238E27FC236}">
                <a16:creationId xmlns:a16="http://schemas.microsoft.com/office/drawing/2014/main" id="{259F83DE-CA43-394B-F5D5-0039E23313B9}"/>
              </a:ext>
            </a:extLst>
          </p:cNvPr>
          <p:cNvGrpSpPr/>
          <p:nvPr/>
        </p:nvGrpSpPr>
        <p:grpSpPr>
          <a:xfrm>
            <a:off x="13461265" y="20789062"/>
            <a:ext cx="12824976" cy="11566293"/>
            <a:chOff x="14527799" y="18330581"/>
            <a:chExt cx="13763387" cy="12412607"/>
          </a:xfrm>
        </p:grpSpPr>
        <p:grpSp>
          <p:nvGrpSpPr>
            <p:cNvPr id="9" name="Group 8">
              <a:extLst>
                <a:ext uri="{FF2B5EF4-FFF2-40B4-BE49-F238E27FC236}">
                  <a16:creationId xmlns:a16="http://schemas.microsoft.com/office/drawing/2014/main" id="{7F79E87C-EE4C-3DA4-9133-5236799D442C}"/>
                </a:ext>
              </a:extLst>
            </p:cNvPr>
            <p:cNvGrpSpPr/>
            <p:nvPr/>
          </p:nvGrpSpPr>
          <p:grpSpPr>
            <a:xfrm>
              <a:off x="14527799" y="18330581"/>
              <a:ext cx="13763387" cy="12412607"/>
              <a:chOff x="15818034" y="5422596"/>
              <a:chExt cx="14999367" cy="13150064"/>
            </a:xfrm>
          </p:grpSpPr>
          <p:sp>
            <p:nvSpPr>
              <p:cNvPr id="26" name="TextBox 25">
                <a:extLst>
                  <a:ext uri="{FF2B5EF4-FFF2-40B4-BE49-F238E27FC236}">
                    <a16:creationId xmlns:a16="http://schemas.microsoft.com/office/drawing/2014/main" id="{12D1A0B1-C3B6-56E6-BFC1-004E223D9B70}"/>
                  </a:ext>
                </a:extLst>
              </p:cNvPr>
              <p:cNvSpPr txBox="1"/>
              <p:nvPr/>
            </p:nvSpPr>
            <p:spPr>
              <a:xfrm>
                <a:off x="15818034" y="5422596"/>
                <a:ext cx="14999367" cy="13150064"/>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5638" b="1" dirty="0"/>
                  <a:t>   DOM Quality in Laurentian Great Lakes</a:t>
                </a:r>
              </a:p>
            </p:txBody>
          </p:sp>
          <p:sp>
            <p:nvSpPr>
              <p:cNvPr id="27" name="TextBox 26">
                <a:extLst>
                  <a:ext uri="{FF2B5EF4-FFF2-40B4-BE49-F238E27FC236}">
                    <a16:creationId xmlns:a16="http://schemas.microsoft.com/office/drawing/2014/main" id="{7B56C86F-A9F0-B794-1A6A-CA082BEAE661}"/>
                  </a:ext>
                </a:extLst>
              </p:cNvPr>
              <p:cNvSpPr txBox="1"/>
              <p:nvPr/>
            </p:nvSpPr>
            <p:spPr>
              <a:xfrm>
                <a:off x="17485191" y="16474889"/>
                <a:ext cx="12512842" cy="1834258"/>
              </a:xfrm>
              <a:prstGeom prst="rect">
                <a:avLst/>
              </a:prstGeom>
              <a:noFill/>
            </p:spPr>
            <p:txBody>
              <a:bodyPr wrap="square" rtlCol="0">
                <a:noAutofit/>
              </a:bodyPr>
              <a:lstStyle/>
              <a:p>
                <a:r>
                  <a:rPr lang="en-US" sz="2391" dirty="0"/>
                  <a:t>Figure 2. Bar charts showing average HIX (A) and BIX (B) values  by year and season for each lake. The error bars represent the standard error of the </a:t>
                </a:r>
                <a:r>
                  <a:rPr lang="en-US" sz="2222" dirty="0"/>
                  <a:t>mean</a:t>
                </a:r>
                <a:r>
                  <a:rPr lang="en-US" sz="2391" dirty="0"/>
                  <a:t> with sample size shown above each bar. Higher HIX values indicate extent of humification, and higher BIX values indicate autotrophic productivity</a:t>
                </a:r>
                <a:r>
                  <a:rPr lang="en-US" sz="2391" baseline="30000" dirty="0"/>
                  <a:t>3</a:t>
                </a:r>
                <a:r>
                  <a:rPr lang="en-US" sz="2391" dirty="0"/>
                  <a:t>. </a:t>
                </a:r>
              </a:p>
            </p:txBody>
          </p:sp>
        </p:grpSp>
        <p:pic>
          <p:nvPicPr>
            <p:cNvPr id="40" name="Picture 39" descr="A graph of different colored bars&#10;&#10;AI-generated content may be incorrect.">
              <a:extLst>
                <a:ext uri="{FF2B5EF4-FFF2-40B4-BE49-F238E27FC236}">
                  <a16:creationId xmlns:a16="http://schemas.microsoft.com/office/drawing/2014/main" id="{81F50104-0ED4-940E-9581-8946F428543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4664933" y="20504036"/>
              <a:ext cx="13308803" cy="8123379"/>
            </a:xfrm>
            <a:prstGeom prst="rect">
              <a:avLst/>
            </a:prstGeom>
          </p:spPr>
        </p:pic>
        <p:pic>
          <p:nvPicPr>
            <p:cNvPr id="11" name="Picture 10" descr="A graph of different colored bars&#10;&#10;AI-generated content may be incorrect.">
              <a:extLst>
                <a:ext uri="{FF2B5EF4-FFF2-40B4-BE49-F238E27FC236}">
                  <a16:creationId xmlns:a16="http://schemas.microsoft.com/office/drawing/2014/main" id="{EE9E8852-70DE-8F82-C3A4-11D4476BB3E7}"/>
                </a:ext>
              </a:extLst>
            </p:cNvPr>
            <p:cNvPicPr>
              <a:picLocks noChangeAspect="1"/>
            </p:cNvPicPr>
            <p:nvPr/>
          </p:nvPicPr>
          <p:blipFill>
            <a:blip r:embed="rId13">
              <a:extLst>
                <a:ext uri="{28A0092B-C50C-407E-A947-70E740481C1C}">
                  <a14:useLocalDpi xmlns:a14="http://schemas.microsoft.com/office/drawing/2010/main" val="0"/>
                </a:ext>
              </a:extLst>
            </a:blip>
            <a:srcRect l="40299" t="1212" r="34234" b="91111"/>
            <a:stretch>
              <a:fillRect/>
            </a:stretch>
          </p:blipFill>
          <p:spPr>
            <a:xfrm>
              <a:off x="18405173" y="20208891"/>
              <a:ext cx="6071543" cy="1018781"/>
            </a:xfrm>
            <a:prstGeom prst="rect">
              <a:avLst/>
            </a:prstGeom>
          </p:spPr>
        </p:pic>
      </p:grpSp>
      <p:pic>
        <p:nvPicPr>
          <p:cNvPr id="14" name="Picture 13" descr="A blue and white logo&#10;&#10;AI-generated content may be incorrect.">
            <a:extLst>
              <a:ext uri="{FF2B5EF4-FFF2-40B4-BE49-F238E27FC236}">
                <a16:creationId xmlns:a16="http://schemas.microsoft.com/office/drawing/2014/main" id="{BC0B7117-52AA-3B90-35CB-AF0C7B34D719}"/>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2605052" y="3378463"/>
            <a:ext cx="4550608" cy="2634562"/>
          </a:xfrm>
          <a:prstGeom prst="rect">
            <a:avLst/>
          </a:prstGeom>
        </p:spPr>
      </p:pic>
    </p:spTree>
    <p:extLst>
      <p:ext uri="{BB962C8B-B14F-4D97-AF65-F5344CB8AC3E}">
        <p14:creationId xmlns:p14="http://schemas.microsoft.com/office/powerpoint/2010/main" val="200261337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7343</TotalTime>
  <Words>1069</Words>
  <Application>Microsoft Office PowerPoint</Application>
  <PresentationFormat>Custom</PresentationFormat>
  <Paragraphs>48</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Aptos</vt:lpstr>
      <vt:lpstr>Aptos Display</vt:lpstr>
      <vt:lpstr>Arial</vt:lpstr>
      <vt:lpstr>Cambria Math</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Connor OLoughlin</dc:creator>
  <cp:lastModifiedBy>Connor OLoughlin</cp:lastModifiedBy>
  <cp:revision>9</cp:revision>
  <dcterms:created xsi:type="dcterms:W3CDTF">2025-05-19T00:14:23Z</dcterms:created>
  <dcterms:modified xsi:type="dcterms:W3CDTF">2025-06-02T13:19:18Z</dcterms:modified>
</cp:coreProperties>
</file>

<file path=docProps/thumbnail.jpeg>
</file>